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5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6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7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8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9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6" r:id="rId2"/>
    <p:sldMasterId id="2147483720" r:id="rId3"/>
    <p:sldMasterId id="2147483744" r:id="rId4"/>
    <p:sldMasterId id="2147483768" r:id="rId5"/>
    <p:sldMasterId id="2147483792" r:id="rId6"/>
    <p:sldMasterId id="2147483816" r:id="rId7"/>
    <p:sldMasterId id="2147483840" r:id="rId8"/>
    <p:sldMasterId id="2147483864" r:id="rId9"/>
    <p:sldMasterId id="2147483888" r:id="rId10"/>
  </p:sldMasterIdLst>
  <p:notesMasterIdLst>
    <p:notesMasterId r:id="rId65"/>
  </p:notesMasterIdLst>
  <p:sldIdLst>
    <p:sldId id="256" r:id="rId11"/>
    <p:sldId id="406" r:id="rId12"/>
    <p:sldId id="259" r:id="rId13"/>
    <p:sldId id="260" r:id="rId14"/>
    <p:sldId id="261" r:id="rId15"/>
    <p:sldId id="264" r:id="rId16"/>
    <p:sldId id="265" r:id="rId17"/>
    <p:sldId id="266" r:id="rId18"/>
    <p:sldId id="268" r:id="rId19"/>
    <p:sldId id="267" r:id="rId20"/>
    <p:sldId id="270" r:id="rId21"/>
    <p:sldId id="271" r:id="rId22"/>
    <p:sldId id="273" r:id="rId23"/>
    <p:sldId id="274" r:id="rId24"/>
    <p:sldId id="275" r:id="rId25"/>
    <p:sldId id="276" r:id="rId26"/>
    <p:sldId id="312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54" r:id="rId37"/>
    <p:sldId id="573" r:id="rId38"/>
    <p:sldId id="316" r:id="rId39"/>
    <p:sldId id="574" r:id="rId40"/>
    <p:sldId id="319" r:id="rId41"/>
    <p:sldId id="321" r:id="rId42"/>
    <p:sldId id="297" r:id="rId43"/>
    <p:sldId id="299" r:id="rId44"/>
    <p:sldId id="300" r:id="rId45"/>
    <p:sldId id="575" r:id="rId46"/>
    <p:sldId id="576" r:id="rId47"/>
    <p:sldId id="577" r:id="rId48"/>
    <p:sldId id="304" r:id="rId49"/>
    <p:sldId id="535" r:id="rId50"/>
    <p:sldId id="536" r:id="rId51"/>
    <p:sldId id="537" r:id="rId52"/>
    <p:sldId id="578" r:id="rId53"/>
    <p:sldId id="538" r:id="rId54"/>
    <p:sldId id="317" r:id="rId55"/>
    <p:sldId id="594" r:id="rId56"/>
    <p:sldId id="595" r:id="rId57"/>
    <p:sldId id="539" r:id="rId58"/>
    <p:sldId id="540" r:id="rId59"/>
    <p:sldId id="542" r:id="rId60"/>
    <p:sldId id="543" r:id="rId61"/>
    <p:sldId id="579" r:id="rId62"/>
    <p:sldId id="544" r:id="rId63"/>
    <p:sldId id="580" r:id="rId6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ACF644-3635-7584-1B26-DB7346020826}" v="16" dt="2020-06-12T14:57:22.262"/>
    <p1510:client id="{307FD836-3F11-01FC-0326-8540300F5E64}" v="3" dt="2020-07-08T22:02:56.298"/>
    <p1510:client id="{3854B9B8-8E28-83D4-5EE0-7D36794AFBB8}" v="240" dt="2021-01-19T05:02:43.111"/>
  </p1510:revLst>
</p1510:revInfo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48" autoAdjust="0"/>
    <p:restoredTop sz="84218" autoAdjust="0"/>
  </p:normalViewPr>
  <p:slideViewPr>
    <p:cSldViewPr snapToGrid="0">
      <p:cViewPr varScale="1">
        <p:scale>
          <a:sx n="53" d="100"/>
          <a:sy n="53" d="100"/>
        </p:scale>
        <p:origin x="1608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63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1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slide" Target="slides/slide54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67" Type="http://schemas.openxmlformats.org/officeDocument/2006/relationships/viewProps" Target="viewProps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slide" Target="slides/slide52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slide" Target="slides/slide50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Relationship Id="rId34" Type="http://schemas.openxmlformats.org/officeDocument/2006/relationships/slide" Target="slides/slide24.xml"/><Relationship Id="rId50" Type="http://schemas.openxmlformats.org/officeDocument/2006/relationships/slide" Target="slides/slide40.xml"/><Relationship Id="rId55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 are hidden keywords within a web page that define how  your web browser must format and display the content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target attribute specifies where to open the linked document</a:t>
            </a:r>
          </a:p>
          <a:p>
            <a:r>
              <a:rPr lang="en-US" sz="2200" b="0" i="0" err="1">
                <a:effectLst/>
                <a:latin typeface="Helvetica Neue"/>
                <a:sym typeface="Helvetica Neue"/>
              </a:rPr>
              <a:t>src</a:t>
            </a:r>
            <a:r>
              <a:rPr lang="en-US" sz="2200" b="0" i="0">
                <a:effectLst/>
                <a:latin typeface="Helvetica Neue"/>
                <a:sym typeface="Helvetica Neue"/>
              </a:rPr>
              <a:t> attribute is the image source (image.jpg) and alt is additional info about an image</a:t>
            </a: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&lt;</a:t>
            </a:r>
            <a:r>
              <a:rPr lang="en-US" err="1"/>
              <a:t>br</a:t>
            </a:r>
            <a:r>
              <a:rPr lang="en-US"/>
              <a:t>&gt; line break</a:t>
            </a:r>
          </a:p>
          <a:p>
            <a:r>
              <a:rPr lang="en-US"/>
              <a:t>&lt;a&gt;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marks the beginning and the end of a hypertext link (links to another page)</a:t>
            </a:r>
            <a:endParaRPr lang="en-US"/>
          </a:p>
          <a:p>
            <a:r>
              <a:rPr lang="en-US"/>
              <a:t>&lt;span&gt;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groups inline-elements in a document and usually used for a small chunk of HTML inside a line (such as inside a paragraph) 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</a:t>
            </a:r>
            <a:r>
              <a:rPr lang="en-US" sz="2200" b="0" i="0" err="1">
                <a:effectLst/>
                <a:latin typeface="Helvetica Neue"/>
                <a:sym typeface="Helvetica Neue"/>
              </a:rPr>
              <a:t>img</a:t>
            </a:r>
            <a:r>
              <a:rPr lang="en-US" sz="2200" b="0" i="0">
                <a:effectLst/>
                <a:latin typeface="Helvetica Neue"/>
                <a:sym typeface="Helvetica Neue"/>
              </a:rPr>
              <a:t>&gt; image tag used for an image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&lt;script&gt; script tag used for a script (JS or CSS)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&lt;style&gt; style tag used for internal styles</a:t>
            </a:r>
          </a:p>
          <a:p>
            <a:r>
              <a:rPr lang="en-US" sz="2200" b="0" i="0">
                <a:effectLst/>
                <a:latin typeface="Helvetica Neue"/>
                <a:sym typeface="Helvetica Neue"/>
              </a:rPr>
              <a:t>&lt;link&gt;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defines a link between a document and an external resource (external style sheet)</a:t>
            </a: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Alt is the text that appears if the image fails to load</a:t>
            </a:r>
          </a:p>
          <a:p>
            <a:r>
              <a:rPr lang="en-US"/>
              <a:t>Title is the text that appears when a user hovers over the image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of span: Three dropdowns for birthday (month, day, year) all on the same line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Good example of span: Three dropdowns for birthday (month, day, year) all on the same line</a:t>
            </a:r>
          </a:p>
        </p:txBody>
      </p:sp>
    </p:spTree>
    <p:extLst>
      <p:ext uri="{BB962C8B-B14F-4D97-AF65-F5344CB8AC3E}">
        <p14:creationId xmlns:p14="http://schemas.microsoft.com/office/powerpoint/2010/main" val="4231592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Reserved characters in HTML must be replaced with character </a:t>
            </a:r>
            <a:r>
              <a:rPr lang="en-US" sz="2200" b="1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entities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Tags are hidden keywords within a web page that define how  your web browser must format and display the content</a:t>
            </a:r>
          </a:p>
        </p:txBody>
      </p:sp>
    </p:spTree>
    <p:extLst>
      <p:ext uri="{BB962C8B-B14F-4D97-AF65-F5344CB8AC3E}">
        <p14:creationId xmlns:p14="http://schemas.microsoft.com/office/powerpoint/2010/main" val="157424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Tags are hidden keywords within a web page that define how  your web browser must format and display the content</a:t>
            </a:r>
          </a:p>
        </p:txBody>
      </p:sp>
    </p:spTree>
    <p:extLst>
      <p:ext uri="{BB962C8B-B14F-4D97-AF65-F5344CB8AC3E}">
        <p14:creationId xmlns:p14="http://schemas.microsoft.com/office/powerpoint/2010/main" val="298033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/>
              <a:t>Tags are hidden keywords within a web page that define how  your web browser must format and display the content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&lt;!DOCTYPE html&gt; declaration defines this document to be HTML5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&lt;html&gt; element is the root element of an HTML page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&lt;head&gt; element contains meta information about the document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&lt;title&gt; element specifies a title for the document</a:t>
            </a:r>
          </a:p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 &lt;body&gt; element contains the visible page content</a:t>
            </a:r>
          </a:p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71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The charset attribute specifies the character encoding for the HTML document.</a:t>
            </a:r>
          </a:p>
          <a:p>
            <a:pPr marL="0" marR="0" lvl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UTF-8 - most commonly used character encoding that most browsers understand (Unicode Transformation Format – 8bit)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A </a:t>
            </a:r>
            <a:r>
              <a:rPr lang="en-US" sz="2200" b="1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semantic element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 clearly describes its meaning to both the browser and the developer.</a:t>
            </a:r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Attributes provide additional information about an element</a:t>
            </a:r>
          </a:p>
          <a:p>
            <a:r>
              <a:rPr lang="en-US">
                <a:sym typeface="Helvetica Neue"/>
              </a:rPr>
              <a:t>Attributes modify or add meaning to an HTML element.</a:t>
            </a:r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anchor tag </a:t>
            </a:r>
            <a:r>
              <a:rPr lang="en-US" sz="2200" b="0" i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marks the beginning and the end of a hypertext link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4" hasCustomPrompt="1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r>
              <a:t>Title 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53" name="Shape 153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4" name="Shape 154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 lIns="0" tIns="0" rIns="0" bIns="0"/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11493490" y="6373383"/>
            <a:ext cx="1396722" cy="9692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Text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785600" y="12344400"/>
            <a:ext cx="5689600" cy="7366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23721937" y="13125450"/>
            <a:ext cx="368505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 hasCustomPrompt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 hasCustomPrompt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9.xml"/><Relationship Id="rId18" Type="http://schemas.openxmlformats.org/officeDocument/2006/relationships/slideLayout" Target="../slideLayouts/slideLayout224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09.xml"/><Relationship Id="rId21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8.xml"/><Relationship Id="rId17" Type="http://schemas.openxmlformats.org/officeDocument/2006/relationships/slideLayout" Target="../slideLayouts/slideLayout223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22.xml"/><Relationship Id="rId20" Type="http://schemas.openxmlformats.org/officeDocument/2006/relationships/slideLayout" Target="../slideLayouts/slideLayout226.xml"/><Relationship Id="rId1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7.xml"/><Relationship Id="rId24" Type="http://schemas.openxmlformats.org/officeDocument/2006/relationships/theme" Target="../theme/theme10.xml"/><Relationship Id="rId5" Type="http://schemas.openxmlformats.org/officeDocument/2006/relationships/slideLayout" Target="../slideLayouts/slideLayout211.xml"/><Relationship Id="rId15" Type="http://schemas.openxmlformats.org/officeDocument/2006/relationships/slideLayout" Target="../slideLayouts/slideLayout221.xml"/><Relationship Id="rId23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16.xml"/><Relationship Id="rId19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20.xml"/><Relationship Id="rId22" Type="http://schemas.openxmlformats.org/officeDocument/2006/relationships/slideLayout" Target="../slideLayouts/slideLayout22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theme" Target="../theme/theme6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18" Type="http://schemas.openxmlformats.org/officeDocument/2006/relationships/slideLayout" Target="../slideLayouts/slideLayout155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slideLayout" Target="../slideLayouts/slideLayout154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24" Type="http://schemas.openxmlformats.org/officeDocument/2006/relationships/theme" Target="../theme/theme7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23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47.xml"/><Relationship Id="rId19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Relationship Id="rId22" Type="http://schemas.openxmlformats.org/officeDocument/2006/relationships/slideLayout" Target="../slideLayouts/slideLayout1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13" Type="http://schemas.openxmlformats.org/officeDocument/2006/relationships/slideLayout" Target="../slideLayouts/slideLayout173.xml"/><Relationship Id="rId18" Type="http://schemas.openxmlformats.org/officeDocument/2006/relationships/slideLayout" Target="../slideLayouts/slideLayout17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67.xml"/><Relationship Id="rId12" Type="http://schemas.openxmlformats.org/officeDocument/2006/relationships/slideLayout" Target="../slideLayouts/slideLayout172.xml"/><Relationship Id="rId17" Type="http://schemas.openxmlformats.org/officeDocument/2006/relationships/slideLayout" Target="../slideLayouts/slideLayout177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62.xml"/><Relationship Id="rId16" Type="http://schemas.openxmlformats.org/officeDocument/2006/relationships/slideLayout" Target="../slideLayouts/slideLayout176.xml"/><Relationship Id="rId20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24" Type="http://schemas.openxmlformats.org/officeDocument/2006/relationships/theme" Target="../theme/theme8.xml"/><Relationship Id="rId5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75.xml"/><Relationship Id="rId23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Relationship Id="rId14" Type="http://schemas.openxmlformats.org/officeDocument/2006/relationships/slideLayout" Target="../slideLayouts/slideLayout174.xml"/><Relationship Id="rId22" Type="http://schemas.openxmlformats.org/officeDocument/2006/relationships/slideLayout" Target="../slideLayouts/slideLayout1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186.xml"/><Relationship Id="rId21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image" Target="../media/image2.jpeg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20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24" Type="http://schemas.openxmlformats.org/officeDocument/2006/relationships/theme" Target="../theme/theme9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193.xml"/><Relationship Id="rId19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Relationship Id="rId22" Type="http://schemas.openxmlformats.org/officeDocument/2006/relationships/slideLayout" Target="../slideLayouts/slideLayout2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5"/>
              </a:buBlip>
            </a:lvl1pPr>
            <a:lvl2pPr>
              <a:buBlip>
                <a:blip r:embed="rId25"/>
              </a:buBlip>
            </a:lvl2pPr>
            <a:lvl3pPr>
              <a:buBlip>
                <a:blip r:embed="rId25"/>
              </a:buBlip>
            </a:lvl3pPr>
            <a:lvl4pPr>
              <a:buBlip>
                <a:blip r:embed="rId25"/>
              </a:buBlip>
            </a:lvl4pPr>
            <a:lvl5pPr>
              <a:buBlip>
                <a:blip r:embed="rId2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5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  <p:sldLayoutId id="2147483911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  <p:sldLayoutId id="2147483742" r:id="rId22"/>
    <p:sldLayoutId id="2147483743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791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26"/>
              </a:buBlip>
            </a:lvl1pPr>
            <a:lvl2pPr>
              <a:buBlip>
                <a:blip r:embed="rId26"/>
              </a:buBlip>
            </a:lvl2pPr>
            <a:lvl3pPr>
              <a:buBlip>
                <a:blip r:embed="rId26"/>
              </a:buBlip>
            </a:lvl3pPr>
            <a:lvl4pPr>
              <a:buBlip>
                <a:blip r:embed="rId26"/>
              </a:buBlip>
            </a:lvl4pPr>
            <a:lvl5pPr>
              <a:buBlip>
                <a:blip r:embed="rId26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0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26"/>
        </a:buBlip>
        <a:defRPr sz="5000" b="0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.co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0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ctrTitle"/>
          </p:nvPr>
        </p:nvSpPr>
        <p:spPr>
          <a:xfrm>
            <a:off x="6451845" y="8171982"/>
            <a:ext cx="11423100" cy="192788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421005">
              <a:defRPr sz="5610" i="1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lang="en-US" sz="5600" dirty="0"/>
              <a:t>p</a:t>
            </a:r>
            <a:r>
              <a:rPr sz="5600" dirty="0"/>
              <a:t>resents</a:t>
            </a:r>
            <a:br>
              <a:rPr lang="en-US" sz="5600" dirty="0"/>
            </a:br>
            <a:endParaRPr sz="5600" dirty="0"/>
          </a:p>
          <a:p>
            <a:pPr algn="ctr" defTabSz="421005">
              <a:defRPr sz="6120">
                <a:effectLst>
                  <a:outerShdw blurRad="25908" dist="19431" dir="540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sz="6100" b="1" dirty="0"/>
              <a:t>HTML</a:t>
            </a:r>
            <a:r>
              <a:rPr lang="en-US" sz="6100" b="1" dirty="0"/>
              <a:t> &amp; </a:t>
            </a:r>
            <a:r>
              <a:rPr sz="6100" b="1" dirty="0"/>
              <a:t>CSS</a:t>
            </a:r>
          </a:p>
        </p:txBody>
      </p:sp>
      <p:pic>
        <p:nvPicPr>
          <p:cNvPr id="211" name="imag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602" y="5200158"/>
            <a:ext cx="16187586" cy="297182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body" idx="1"/>
          </p:nvPr>
        </p:nvSpPr>
        <p:spPr>
          <a:xfrm>
            <a:off x="1473200" y="2923785"/>
            <a:ext cx="16323733" cy="943591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70560">
              <a:spcBef>
                <a:spcPts val="3300"/>
              </a:spcBef>
              <a:buSzTx/>
              <a:buNone/>
              <a:defRPr sz="672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&lt;head&gt; 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charset="UTF-8"&gt;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&lt;title&gt;Demo Site&lt;/title&gt;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name="description" content=“A couple</a:t>
            </a:r>
            <a:r>
              <a:rPr lang="en-US" sz="5500" b="1" dirty="0"/>
              <a:t> 							</a:t>
            </a:r>
            <a:r>
              <a:rPr sz="5500" b="1" dirty="0"/>
              <a:t>sentences</a:t>
            </a:r>
            <a:r>
              <a:rPr lang="en-US" sz="5500" b="1" dirty="0"/>
              <a:t> </a:t>
            </a:r>
            <a:r>
              <a:rPr sz="5500" b="1" dirty="0"/>
              <a:t>describing the website.”&gt;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name="keywords" content="</a:t>
            </a:r>
            <a:r>
              <a:rPr lang="en-US" sz="5500" b="1" dirty="0"/>
              <a:t>mike</a:t>
            </a:r>
            <a:r>
              <a:rPr sz="5500" b="1" dirty="0"/>
              <a:t>, demo"&gt;</a:t>
            </a:r>
          </a:p>
          <a:p>
            <a:pPr marL="0" lvl="1" indent="1417955" defTabSz="670560">
              <a:spcBef>
                <a:spcPts val="3300"/>
              </a:spcBef>
              <a:buSzTx/>
              <a:buNone/>
              <a:defRPr sz="672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&lt;meta name="author" content="</a:t>
            </a:r>
            <a:r>
              <a:rPr lang="en-US" sz="5500" b="1" dirty="0"/>
              <a:t>Mike</a:t>
            </a:r>
            <a:r>
              <a:rPr sz="5500" b="1" dirty="0"/>
              <a:t>"&gt;</a:t>
            </a:r>
          </a:p>
          <a:p>
            <a:pPr marL="0" indent="0" defTabSz="670560">
              <a:spcBef>
                <a:spcPts val="3300"/>
              </a:spcBef>
              <a:buSzTx/>
              <a:buNone/>
              <a:defRPr sz="6720">
                <a:effectLst>
                  <a:outerShdw blurRad="48768" dist="36576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&lt;/head&gt;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1250034" y="4375468"/>
            <a:ext cx="6339048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Specifies the character set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1250034" y="5664507"/>
            <a:ext cx="4908021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Title for browser tab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16860948" y="7770874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12D63DBC-CFF4-4D2E-A43A-77D75BF8F411}"/>
              </a:ext>
            </a:extLst>
          </p:cNvPr>
          <p:cNvSpPr txBox="1"/>
          <p:nvPr/>
        </p:nvSpPr>
        <p:spPr>
          <a:xfrm>
            <a:off x="17983203" y="9012493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9C7175B1-6128-4932-A5C8-2BD0515B7858}"/>
              </a:ext>
            </a:extLst>
          </p:cNvPr>
          <p:cNvSpPr txBox="1"/>
          <p:nvPr/>
        </p:nvSpPr>
        <p:spPr>
          <a:xfrm>
            <a:off x="15517075" y="10254112"/>
            <a:ext cx="5507990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&lt;-- Data to help with SEO</a:t>
            </a:r>
          </a:p>
        </p:txBody>
      </p:sp>
      <p:sp>
        <p:nvSpPr>
          <p:cNvPr id="10" name="Shape 232">
            <a:extLst>
              <a:ext uri="{FF2B5EF4-FFF2-40B4-BE49-F238E27FC236}">
                <a16:creationId xmlns:a16="http://schemas.microsoft.com/office/drawing/2014/main" id="{C7C4AA55-C461-4B3C-B59A-F24752EA2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512" y="593107"/>
            <a:ext cx="13740976" cy="1897303"/>
          </a:xfrm>
          <a:prstGeom prst="rect">
            <a:avLst/>
          </a:prstGeom>
        </p:spPr>
        <p:txBody>
          <a:bodyPr>
            <a:normAutofit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lang="en-US" sz="7700" b="1" dirty="0">
                <a:latin typeface="Helvetica Neue Black Condensed"/>
                <a:cs typeface="+mn-lt"/>
              </a:rPr>
              <a:t>Basic </a:t>
            </a:r>
            <a:r>
              <a:rPr lang="en-US" sz="7700" b="1" dirty="0">
                <a:solidFill>
                  <a:schemeClr val="accent3"/>
                </a:solidFill>
                <a:latin typeface="Helvetica Neue Black Condensed"/>
                <a:cs typeface="+mn-lt"/>
              </a:rPr>
              <a:t>&lt;head&gt;</a:t>
            </a:r>
            <a:r>
              <a:rPr lang="en-US" sz="7700" b="1" dirty="0">
                <a:latin typeface="Helvetica Neue Black Condensed"/>
                <a:cs typeface="+mn-lt"/>
              </a:rPr>
              <a:t> structure:</a:t>
            </a:r>
            <a:endParaRPr sz="7700" b="1" dirty="0">
              <a:latin typeface="Helvetica Neue Black Condensed"/>
              <a:cs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8D2067-7265-4A1F-AC24-AB02FDB473B8}"/>
              </a:ext>
            </a:extLst>
          </p:cNvPr>
          <p:cNvCxnSpPr>
            <a:cxnSpLocks/>
          </p:cNvCxnSpPr>
          <p:nvPr/>
        </p:nvCxnSpPr>
        <p:spPr>
          <a:xfrm>
            <a:off x="1878964" y="3748934"/>
            <a:ext cx="0" cy="78165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body" idx="1"/>
          </p:nvPr>
        </p:nvSpPr>
        <p:spPr>
          <a:xfrm>
            <a:off x="3306762" y="2935907"/>
            <a:ext cx="12623800" cy="78441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&lt;h1&gt; Hello World &lt;/h1&gt;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&lt;h</a:t>
            </a:r>
            <a:r>
              <a:rPr lang="en-US" sz="5500" b="1" dirty="0"/>
              <a:t>2</a:t>
            </a:r>
            <a:r>
              <a:rPr sz="5500" b="1" dirty="0"/>
              <a:t>&gt; Welcome to my first site. &lt;/h</a:t>
            </a:r>
            <a:r>
              <a:rPr lang="en-US" sz="5500" b="1" dirty="0"/>
              <a:t>2</a:t>
            </a:r>
            <a:r>
              <a:rPr sz="5500" b="1" dirty="0"/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</a:t>
            </a:r>
            <a:r>
              <a:rPr sz="5500" b="1" dirty="0"/>
              <a:t>&lt;p&gt; My name is </a:t>
            </a:r>
            <a:r>
              <a:rPr lang="en-US" sz="5500" b="1" dirty="0"/>
              <a:t>Mike</a:t>
            </a:r>
            <a:r>
              <a:rPr sz="5500" b="1" dirty="0"/>
              <a:t>. &lt;/p&gt;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&lt;/body&gt;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3306762" y="1254537"/>
            <a:ext cx="1777047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atin typeface="Helvetica Neue Black Condensed"/>
              </a:rPr>
              <a:t>Visible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content inside the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&lt;body&gt;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:</a:t>
            </a:r>
            <a:endParaRPr kumimoji="0" lang="en-US" sz="77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8724901" y="10780092"/>
            <a:ext cx="12923730" cy="16260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: When wrapping an element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inside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of another,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3300" i="1" dirty="0"/>
              <a:t>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est practice is to start another line and indent everything over.  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(Think of it like curly brackets in </a:t>
            </a:r>
            <a:r>
              <a:rPr lang="en-US" sz="3300" i="1" dirty="0"/>
              <a:t>a programming language like JS or C#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ADA53A-55D6-4B78-89E6-577A9FF2C5AA}"/>
              </a:ext>
            </a:extLst>
          </p:cNvPr>
          <p:cNvCxnSpPr>
            <a:cxnSpLocks/>
          </p:cNvCxnSpPr>
          <p:nvPr/>
        </p:nvCxnSpPr>
        <p:spPr>
          <a:xfrm>
            <a:off x="3707764" y="4605867"/>
            <a:ext cx="0" cy="4572000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xfrm>
            <a:off x="3210242" y="3752850"/>
            <a:ext cx="17963516" cy="6210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&lt;body&gt;  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	</a:t>
            </a:r>
            <a:r>
              <a:rPr sz="5500" b="1" dirty="0"/>
              <a:t>   </a:t>
            </a:r>
            <a:r>
              <a:rPr lang="en-US" sz="5500" b="1" dirty="0"/>
              <a:t>	</a:t>
            </a:r>
            <a:r>
              <a:rPr sz="5500" b="1" dirty="0"/>
              <a:t>&lt;h1&gt; Hello World &lt;/h1&gt;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   </a:t>
            </a:r>
            <a:r>
              <a:rPr lang="en-US" sz="5500" b="1" dirty="0"/>
              <a:t>		</a:t>
            </a:r>
            <a:r>
              <a:rPr sz="5500" b="1" dirty="0"/>
              <a:t>&lt;h3&gt; Welcome to my first site</a:t>
            </a:r>
            <a:r>
              <a:rPr lang="en-US" sz="5500" b="1" dirty="0"/>
              <a:t>, </a:t>
            </a: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</a:t>
            </a:r>
            <a:r>
              <a:rPr lang="en-US" sz="5500" b="1" dirty="0" err="1">
                <a:solidFill>
                  <a:schemeClr val="accent3">
                    <a:satOff val="18648"/>
                    <a:lumOff val="5971"/>
                  </a:schemeClr>
                </a:solidFill>
              </a:rPr>
              <a:t>i</a:t>
            </a:r>
            <a:r>
              <a:rPr lang="en-US"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&gt;</a:t>
            </a:r>
            <a:r>
              <a:rPr lang="en-US" sz="5500" b="1" dirty="0"/>
              <a:t>Flamingo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&lt;/</a:t>
            </a:r>
            <a:r>
              <a:rPr sz="5500" b="1" dirty="0" err="1">
                <a:solidFill>
                  <a:schemeClr val="accent3">
                    <a:satOff val="18648"/>
                    <a:lumOff val="5971"/>
                  </a:schemeClr>
                </a:solidFill>
              </a:rPr>
              <a:t>i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&gt;</a:t>
            </a:r>
            <a:r>
              <a:rPr sz="5500" b="1" dirty="0"/>
              <a:t>. &lt;/h3&gt;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/>
              <a:t>   </a:t>
            </a:r>
            <a:r>
              <a:rPr lang="en-US" sz="5500" b="1" dirty="0"/>
              <a:t>		</a:t>
            </a:r>
            <a:r>
              <a:rPr sz="5500" b="1" dirty="0"/>
              <a:t>&lt;p&gt; My name is 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&lt;strong&gt;</a:t>
            </a:r>
            <a:r>
              <a:rPr lang="en-US" sz="5500" b="1" dirty="0">
                <a:solidFill>
                  <a:schemeClr val="tx1"/>
                </a:solidFill>
              </a:rPr>
              <a:t>M</a:t>
            </a:r>
            <a:r>
              <a:rPr lang="en-US" sz="5500" b="1" dirty="0"/>
              <a:t>ike</a:t>
            </a:r>
            <a:r>
              <a:rPr sz="5500" b="1" dirty="0">
                <a:solidFill>
                  <a:schemeClr val="accent3">
                    <a:satOff val="18648"/>
                    <a:lumOff val="5971"/>
                  </a:schemeClr>
                </a:solidFill>
              </a:rPr>
              <a:t>&lt;/strong&gt;</a:t>
            </a:r>
            <a:r>
              <a:rPr sz="5500" b="1" dirty="0"/>
              <a:t>.</a:t>
            </a:r>
            <a:r>
              <a:rPr lang="en-US" sz="5500" b="1" dirty="0"/>
              <a:t> </a:t>
            </a:r>
            <a:r>
              <a:rPr sz="5500" b="1" dirty="0"/>
              <a:t>&lt;/p&gt;</a:t>
            </a:r>
          </a:p>
          <a:p>
            <a:pPr marL="0" indent="0" defTabSz="642620">
              <a:spcBef>
                <a:spcPts val="3200"/>
              </a:spcBef>
              <a:buSzTx/>
              <a:buNone/>
              <a:defRPr sz="6440">
                <a:solidFill>
                  <a:schemeClr val="accent3">
                    <a:satOff val="18648"/>
                    <a:lumOff val="5971"/>
                  </a:schemeClr>
                </a:solidFill>
                <a:effectLst>
                  <a:outerShdw blurRad="46736" dist="35052" dir="5400000" rotWithShape="0">
                    <a:srgbClr val="000000"/>
                  </a:outerShdw>
                </a:effectLst>
              </a:defRPr>
            </a:pPr>
            <a:r>
              <a:rPr sz="5500" b="1" dirty="0">
                <a:solidFill>
                  <a:schemeClr val="tx1"/>
                </a:solidFill>
              </a:rPr>
              <a:t>&lt;/body&gt;</a:t>
            </a:r>
          </a:p>
        </p:txBody>
      </p:sp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xfrm>
            <a:off x="6851332" y="387002"/>
            <a:ext cx="10681335" cy="2028825"/>
          </a:xfrm>
          <a:prstGeom prst="rect">
            <a:avLst/>
          </a:prstGeom>
        </p:spPr>
        <p:txBody>
          <a:bodyPr>
            <a:normAutofit/>
          </a:bodyPr>
          <a:lstStyle>
            <a:lvl1pPr defTabSz="765175">
              <a:defRPr sz="9600">
                <a:solidFill>
                  <a:srgbClr val="DCDEE0"/>
                </a:solidFill>
                <a:effectLst>
                  <a:outerShdw blurRad="48768" dist="36576" dir="5400000" rotWithShape="0">
                    <a:srgbClr val="000000"/>
                  </a:outerShdw>
                </a:effectLst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Styling</a:t>
            </a:r>
            <a:r>
              <a:rPr sz="7700" b="1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 text with </a:t>
            </a:r>
            <a:r>
              <a:rPr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tags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cs typeface="+mn-lt"/>
              </a:rPr>
              <a:t>: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10600268" y="10527519"/>
            <a:ext cx="12784665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algn="l"/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NB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: The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3300" b="1" i="1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and </a:t>
            </a:r>
            <a:r>
              <a:rPr kumimoji="0" lang="en-US" sz="3300" b="1" i="1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&lt;strong&gt;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are not indented over.</a:t>
            </a:r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</a:p>
          <a:p>
            <a:pPr algn="l"/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Since these are only wrapping small chunks, </a:t>
            </a:r>
          </a:p>
          <a:p>
            <a:pPr algn="l"/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it </a:t>
            </a:r>
            <a:r>
              <a:rPr lang="en-US" sz="33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doesn't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make sense to break them up.</a:t>
            </a:r>
          </a:p>
          <a:p>
            <a:pPr algn="l"/>
            <a:endParaRPr kumimoji="0" lang="en-US" sz="33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1" i="1" u="none" strike="noStrike" cap="none" spc="0" normalizeH="0" baseline="0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Remember:</a:t>
            </a:r>
            <a:r>
              <a:rPr kumimoji="0" lang="en-US" sz="3300" b="0" i="1" u="none" strike="noStrike" cap="none" spc="0" normalizeH="0" baseline="0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The end goal of new lines and indentation is for readability!</a:t>
            </a:r>
          </a:p>
        </p:txBody>
      </p:sp>
      <p:cxnSp>
        <p:nvCxnSpPr>
          <p:cNvPr id="3" name="Straight Connector 2"/>
          <p:cNvCxnSpPr>
            <a:cxnSpLocks/>
          </p:cNvCxnSpPr>
          <p:nvPr/>
        </p:nvCxnSpPr>
        <p:spPr>
          <a:xfrm>
            <a:off x="3809365" y="4683138"/>
            <a:ext cx="0" cy="4349724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/>
          </p:cNvSpPr>
          <p:nvPr>
            <p:ph type="title"/>
          </p:nvPr>
        </p:nvSpPr>
        <p:spPr>
          <a:xfrm>
            <a:off x="2552700" y="3282006"/>
            <a:ext cx="9639300" cy="49276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Helvetica Neue Black Condensed"/>
              </a:rPr>
              <a:t>What would we need to make a </a:t>
            </a:r>
            <a:r>
              <a:rPr lang="en-US" b="1" dirty="0">
                <a:solidFill>
                  <a:schemeClr val="accent3"/>
                </a:solidFill>
                <a:latin typeface="Helvetica Neue Black Condensed"/>
              </a:rPr>
              <a:t>table</a:t>
            </a:r>
            <a:r>
              <a:rPr lang="en-US" b="1" dirty="0">
                <a:latin typeface="Helvetica Neue Black Condensed"/>
              </a:rPr>
              <a:t>?</a:t>
            </a:r>
            <a:endParaRPr b="1" dirty="0">
              <a:latin typeface="Helvetica Neue Black Condensed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D2F6B-C03D-483C-BB5C-579814E4D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3" y="3303847"/>
            <a:ext cx="7721864" cy="710830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body" idx="1"/>
          </p:nvPr>
        </p:nvSpPr>
        <p:spPr>
          <a:xfrm>
            <a:off x="4080933" y="2468599"/>
            <a:ext cx="16222133" cy="91649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lack Condensed"/>
                <a:cs typeface="+mn-lt"/>
                <a:sym typeface="Helvetica Neue Black Condensed"/>
              </a:rPr>
              <a:t>table</a:t>
            </a:r>
            <a:r>
              <a:rPr sz="5500" b="1" dirty="0">
                <a:cs typeface="+mn-lt"/>
              </a:rPr>
              <a:t>&gt;  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</a:t>
            </a:r>
            <a:r>
              <a:rPr sz="5500" b="1" i="1" dirty="0" err="1">
                <a:solidFill>
                  <a:srgbClr val="CA79FF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&gt; </a:t>
            </a:r>
            <a:r>
              <a:rPr sz="5500" b="1" u="sng" dirty="0">
                <a:solidFill>
                  <a:srgbClr val="CA79FF"/>
                </a:solidFill>
                <a:cs typeface="+mn-lt"/>
              </a:rPr>
              <a:t>PIRATE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&lt;/</a:t>
            </a:r>
            <a:r>
              <a:rPr sz="5500" b="1" i="1" dirty="0" err="1">
                <a:solidFill>
                  <a:srgbClr val="CA79FF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&gt;</a:t>
            </a:r>
            <a:r>
              <a:rPr sz="5500" b="1" dirty="0">
                <a:cs typeface="+mn-lt"/>
              </a:rPr>
              <a:t>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</a:t>
            </a:r>
            <a:r>
              <a:rPr sz="5500" b="1" i="1" dirty="0" err="1">
                <a:solidFill>
                  <a:srgbClr val="FEBA5B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&gt;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u="sng" dirty="0">
                <a:solidFill>
                  <a:srgbClr val="FEBA5B"/>
                </a:solidFill>
                <a:cs typeface="+mn-lt"/>
              </a:rPr>
              <a:t>RANK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&lt;/</a:t>
            </a:r>
            <a:r>
              <a:rPr sz="5500" b="1" i="1" dirty="0" err="1">
                <a:solidFill>
                  <a:srgbClr val="FEBA5B"/>
                </a:solidFill>
                <a:ea typeface="Helvetica Neue Medium"/>
                <a:cs typeface="+mn-lt"/>
                <a:sym typeface="Helvetica Neue Medium"/>
              </a:rPr>
              <a:t>th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&gt; </a:t>
            </a:r>
            <a:r>
              <a:rPr sz="5500" b="1" dirty="0">
                <a:cs typeface="+mn-lt"/>
              </a:rPr>
              <a:t>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Tux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 Captain 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Calico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Surgeon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 Drake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Sea Dog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lang="en-US" sz="5500" b="1" dirty="0">
                <a:cs typeface="+mn-lt"/>
              </a:rPr>
              <a:t>	</a:t>
            </a:r>
            <a:r>
              <a:rPr sz="5500" b="1" dirty="0">
                <a:cs typeface="+mn-lt"/>
              </a:rPr>
              <a:t>&lt;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&lt;td&gt; </a:t>
            </a:r>
            <a:r>
              <a:rPr lang="en-US" sz="5500" b="1" dirty="0">
                <a:solidFill>
                  <a:srgbClr val="CA79FF"/>
                </a:solidFill>
                <a:cs typeface="+mn-lt"/>
              </a:rPr>
              <a:t>  </a:t>
            </a:r>
            <a:r>
              <a:rPr sz="5500" b="1" dirty="0">
                <a:solidFill>
                  <a:srgbClr val="CA79FF"/>
                </a:solidFill>
                <a:cs typeface="+mn-lt"/>
              </a:rPr>
              <a:t>Kidd   &lt;/td&gt;</a:t>
            </a:r>
            <a:r>
              <a:rPr sz="5500" b="1" dirty="0">
                <a:cs typeface="+mn-lt"/>
              </a:rPr>
              <a:t> </a:t>
            </a:r>
            <a:r>
              <a:rPr lang="en-US" sz="5500" b="1" dirty="0">
                <a:cs typeface="+mn-lt"/>
              </a:rPr>
              <a:t>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&lt;td&gt; </a:t>
            </a:r>
            <a:r>
              <a:rPr lang="en-US" sz="5500" b="1" dirty="0">
                <a:solidFill>
                  <a:srgbClr val="FEBA5B"/>
                </a:solidFill>
                <a:cs typeface="+mn-lt"/>
              </a:rPr>
              <a:t>   </a:t>
            </a:r>
            <a:r>
              <a:rPr sz="5500" b="1" dirty="0">
                <a:solidFill>
                  <a:srgbClr val="FEBA5B"/>
                </a:solidFill>
                <a:cs typeface="+mn-lt"/>
              </a:rPr>
              <a:t>Mate    &lt;/td&gt;</a:t>
            </a:r>
            <a:r>
              <a:rPr sz="5500" b="1" dirty="0">
                <a:cs typeface="+mn-lt"/>
              </a:rPr>
              <a:t>  &lt;/</a:t>
            </a:r>
            <a:r>
              <a:rPr sz="5500" b="1" dirty="0">
                <a:ea typeface="Helvetica Neue Bold Condensed"/>
                <a:cs typeface="+mn-lt"/>
                <a:sym typeface="Helvetica Neue Bold Condensed"/>
              </a:rPr>
              <a:t>tr</a:t>
            </a:r>
            <a:r>
              <a:rPr sz="5500" b="1" dirty="0">
                <a:cs typeface="+mn-lt"/>
              </a:rPr>
              <a:t>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>
                <a:cs typeface="+mn-lt"/>
              </a:rPr>
              <a:t>&lt;/</a:t>
            </a:r>
            <a:r>
              <a:rPr sz="5500" b="1" dirty="0">
                <a:ea typeface="Helvetica Neue Black Condensed"/>
                <a:cs typeface="+mn-lt"/>
                <a:sym typeface="Helvetica Neue Black Condensed"/>
              </a:rPr>
              <a:t>table</a:t>
            </a:r>
            <a:r>
              <a:rPr sz="5500" b="1" dirty="0">
                <a:cs typeface="+mn-lt"/>
              </a:rPr>
              <a:t>&gt;</a:t>
            </a:r>
          </a:p>
        </p:txBody>
      </p:sp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xfrm>
            <a:off x="8258026" y="571296"/>
            <a:ext cx="7867948" cy="1897303"/>
          </a:xfrm>
          <a:prstGeom prst="rect">
            <a:avLst/>
          </a:prstGeom>
        </p:spPr>
        <p:txBody>
          <a:bodyPr>
            <a:normAutofit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lang="en-US" sz="7700" b="1" dirty="0">
                <a:solidFill>
                  <a:schemeClr val="accent3"/>
                </a:solidFill>
                <a:latin typeface="Helvetica Neue Black Condensed"/>
                <a:cs typeface="+mn-lt"/>
              </a:rPr>
              <a:t>Table</a:t>
            </a:r>
            <a:r>
              <a:rPr lang="en-US" sz="7700" b="1" dirty="0">
                <a:latin typeface="Helvetica Neue Black Condensed"/>
                <a:cs typeface="+mn-lt"/>
              </a:rPr>
              <a:t> Syntax</a:t>
            </a:r>
            <a:endParaRPr sz="7700" b="1" dirty="0">
              <a:latin typeface="Helvetica Neue Black Condensed"/>
              <a:cs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2CEE4C-4B39-472D-B98C-2C4005B45E5E}"/>
              </a:ext>
            </a:extLst>
          </p:cNvPr>
          <p:cNvCxnSpPr>
            <a:cxnSpLocks/>
          </p:cNvCxnSpPr>
          <p:nvPr/>
        </p:nvCxnSpPr>
        <p:spPr>
          <a:xfrm>
            <a:off x="4469764" y="3505200"/>
            <a:ext cx="0" cy="7179734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/>
          </p:cNvSpPr>
          <p:nvPr>
            <p:ph type="title"/>
          </p:nvPr>
        </p:nvSpPr>
        <p:spPr>
          <a:xfrm>
            <a:off x="2980266" y="3454966"/>
            <a:ext cx="8132233" cy="3403034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Helvetica Neue Black Condensed"/>
              </a:rPr>
              <a:t>Where did the 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borders</a:t>
            </a:r>
            <a:r>
              <a:rPr dirty="0">
                <a:latin typeface="Helvetica Neue Black Condensed"/>
              </a:rPr>
              <a:t> go?</a:t>
            </a:r>
          </a:p>
        </p:txBody>
      </p:sp>
      <p:sp>
        <p:nvSpPr>
          <p:cNvPr id="268" name="Shape 268"/>
          <p:cNvSpPr>
            <a:spLocks noGrp="1"/>
          </p:cNvSpPr>
          <p:nvPr>
            <p:ph type="body" sz="quarter" idx="1"/>
          </p:nvPr>
        </p:nvSpPr>
        <p:spPr>
          <a:xfrm>
            <a:off x="2980266" y="8516199"/>
            <a:ext cx="10210801" cy="34030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5500" i="1" dirty="0">
                <a:solidFill>
                  <a:schemeClr val="tx1"/>
                </a:solidFill>
              </a:rPr>
              <a:t>For </a:t>
            </a:r>
            <a:r>
              <a:rPr lang="en-US" sz="5500" i="1" dirty="0">
                <a:solidFill>
                  <a:schemeClr val="accent3"/>
                </a:solidFill>
              </a:rPr>
              <a:t>styling</a:t>
            </a:r>
            <a:r>
              <a:rPr sz="5500" i="1" dirty="0">
                <a:solidFill>
                  <a:schemeClr val="tx1"/>
                </a:solidFill>
              </a:rPr>
              <a:t> we would need </a:t>
            </a:r>
            <a:r>
              <a:rPr lang="en-US" sz="5500" i="1" dirty="0">
                <a:solidFill>
                  <a:schemeClr val="tx1"/>
                </a:solidFill>
              </a:rPr>
              <a:t>CSS.</a:t>
            </a:r>
          </a:p>
          <a:p>
            <a:endParaRPr sz="5500" i="1" dirty="0">
              <a:solidFill>
                <a:schemeClr val="tx1"/>
              </a:solidFill>
            </a:endParaRPr>
          </a:p>
          <a:p>
            <a:r>
              <a:rPr lang="en-US" sz="5500" i="1" dirty="0">
                <a:solidFill>
                  <a:schemeClr val="tx1"/>
                </a:solidFill>
              </a:rPr>
              <a:t>(More on that to come)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79A1A-4927-4F1A-89B1-79C621D5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3" y="3498284"/>
            <a:ext cx="7721865" cy="671943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xfrm>
            <a:off x="2223512" y="1710267"/>
            <a:ext cx="19936975" cy="33361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594360">
              <a:defRPr sz="7200">
                <a:effectLst>
                  <a:outerShdw blurRad="36576" dist="27432" dir="5400000" rotWithShape="0">
                    <a:srgbClr val="000000"/>
                  </a:outerShdw>
                </a:effectLst>
              </a:defRPr>
            </a:pPr>
            <a:r>
              <a:rPr lang="en-US" sz="8600" b="1" i="1" dirty="0">
                <a:latin typeface="Helvetica Neue Black Condensed"/>
                <a:cs typeface="+mn-lt"/>
              </a:rPr>
              <a:t>Once, </a:t>
            </a:r>
            <a:r>
              <a:rPr lang="en-US" sz="8600" b="1" i="1" dirty="0">
                <a:solidFill>
                  <a:schemeClr val="accent3"/>
                </a:solidFill>
                <a:latin typeface="Helvetica Neue Black Condensed"/>
                <a:cs typeface="+mn-lt"/>
              </a:rPr>
              <a:t>t</a:t>
            </a:r>
            <a:r>
              <a:rPr sz="8600" b="1" i="1" dirty="0">
                <a:solidFill>
                  <a:schemeClr val="accent3"/>
                </a:solidFill>
                <a:latin typeface="Helvetica Neue Black Condensed"/>
                <a:cs typeface="+mn-lt"/>
              </a:rPr>
              <a:t>ables </a:t>
            </a:r>
            <a:r>
              <a:rPr lang="en-US" sz="8600" b="1" i="1" dirty="0">
                <a:latin typeface="Helvetica Neue Black Condensed"/>
                <a:cs typeface="+mn-lt"/>
              </a:rPr>
              <a:t>were </a:t>
            </a:r>
            <a:r>
              <a:rPr sz="8600" b="1" i="1" dirty="0">
                <a:latin typeface="Helvetica Neue Black Condensed"/>
                <a:cs typeface="+mn-lt"/>
              </a:rPr>
              <a:t>much </a:t>
            </a:r>
            <a:r>
              <a:rPr lang="en-US" sz="8600" b="1" i="1" dirty="0">
                <a:latin typeface="Helvetica Neue Black Condensed"/>
                <a:cs typeface="+mn-lt"/>
              </a:rPr>
              <a:t>more widely used</a:t>
            </a:r>
            <a:br>
              <a:rPr lang="en-US" sz="8600" b="1" i="1" dirty="0">
                <a:latin typeface="Helvetica Neue Black Condensed"/>
                <a:cs typeface="+mn-lt"/>
              </a:rPr>
            </a:br>
            <a:br>
              <a:rPr lang="en-US" sz="8600" b="1" i="1" dirty="0">
                <a:solidFill>
                  <a:srgbClr val="DCDEE0"/>
                </a:solidFill>
                <a:latin typeface="Helvetica Neue Black Condensed"/>
                <a:cs typeface="+mn-lt"/>
              </a:rPr>
            </a:br>
            <a:r>
              <a:rPr lang="en-US" sz="6100" i="1" dirty="0">
                <a:solidFill>
                  <a:srgbClr val="DCDEE0"/>
                </a:solidFill>
                <a:cs typeface="+mn-lt"/>
              </a:rPr>
              <a:t>(</a:t>
            </a:r>
            <a:r>
              <a:rPr sz="6100" i="1" dirty="0">
                <a:solidFill>
                  <a:srgbClr val="DCDEE0"/>
                </a:solidFill>
                <a:cs typeface="+mn-lt"/>
              </a:rPr>
              <a:t>especially for layouts</a:t>
            </a:r>
            <a:r>
              <a:rPr lang="en-US" sz="6100" i="1" dirty="0">
                <a:solidFill>
                  <a:srgbClr val="DCDEE0"/>
                </a:solidFill>
                <a:cs typeface="+mn-lt"/>
              </a:rPr>
              <a:t>)</a:t>
            </a:r>
            <a:r>
              <a:rPr sz="6100" i="1" dirty="0">
                <a:solidFill>
                  <a:srgbClr val="DCDEE0"/>
                </a:solidFill>
                <a:cs typeface="+mn-lt"/>
              </a:rPr>
              <a:t> 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223512" y="6502292"/>
            <a:ext cx="15462250" cy="433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b="1" dirty="0">
                <a:cs typeface="+mn-lt"/>
              </a:rPr>
              <a:t>Now</a:t>
            </a:r>
            <a:r>
              <a:rPr lang="en-US" sz="5500" b="1" dirty="0">
                <a:cs typeface="+mn-lt"/>
                <a:sym typeface="Helvetica Neue"/>
              </a:rPr>
              <a:t> we</a:t>
            </a:r>
            <a:r>
              <a:rPr lang="en-US" sz="5500" b="1" dirty="0">
                <a:ea typeface="Helvetica Neue"/>
                <a:cs typeface="+mn-lt"/>
                <a:sym typeface="Helvetica Neue"/>
              </a:rPr>
              <a:t> tend to see more semantic layout elements and lists.</a:t>
            </a:r>
            <a:endParaRPr lang="en-US" sz="5500" dirty="0"/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Semantic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ea typeface="+mn-ea"/>
                <a:cs typeface="+mn-cs"/>
                <a:sym typeface="Helvetica Neue Light"/>
              </a:rPr>
              <a:t> elements are ways we can logically group elements into page sections.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>
            <a:spLocks noGrp="1"/>
          </p:cNvSpPr>
          <p:nvPr>
            <p:ph type="title"/>
          </p:nvPr>
        </p:nvSpPr>
        <p:spPr>
          <a:xfrm>
            <a:off x="1473200" y="1794933"/>
            <a:ext cx="10943590" cy="3620347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Semantic elements</a:t>
            </a:r>
          </a:p>
          <a:p>
            <a:pPr algn="ctr" defTabSz="751205">
              <a:defRPr sz="9100">
                <a:effectLst>
                  <a:outerShdw blurRad="46228" dist="34671" dir="5400000" rotWithShape="0">
                    <a:srgbClr val="000000"/>
                  </a:outerShdw>
                </a:effectLst>
              </a:defRPr>
            </a:pPr>
            <a:r>
              <a:rPr lang="en-US" sz="7700" b="1" dirty="0">
                <a:latin typeface="Helvetica Neue Black Condensed"/>
              </a:rPr>
              <a:t>have similar-sounding </a:t>
            </a:r>
            <a:r>
              <a:rPr lang="en-US" sz="7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</a:rPr>
              <a:t>names</a:t>
            </a:r>
            <a:r>
              <a:rPr lang="en-US" sz="7700" b="1" dirty="0">
                <a:latin typeface="Helvetica Neue Black Condensed"/>
              </a:rPr>
              <a:t> &amp; </a:t>
            </a:r>
            <a:r>
              <a:rPr lang="en-US" sz="7700" b="1" dirty="0">
                <a:solidFill>
                  <a:schemeClr val="tx2">
                    <a:lumMod val="50000"/>
                  </a:schemeClr>
                </a:solidFill>
                <a:latin typeface="Helvetica Neue Black Condensed"/>
              </a:rPr>
              <a:t>descriptions</a:t>
            </a:r>
            <a:endParaRPr sz="7700" b="1" dirty="0">
              <a:solidFill>
                <a:schemeClr val="tx2">
                  <a:lumMod val="50000"/>
                </a:schemeClr>
              </a:solidFill>
              <a:latin typeface="Helvetica Neue Black Condensed"/>
            </a:endParaRPr>
          </a:p>
        </p:txBody>
      </p:sp>
      <p:sp>
        <p:nvSpPr>
          <p:cNvPr id="400" name="Shape 400"/>
          <p:cNvSpPr>
            <a:spLocks noGrp="1"/>
          </p:cNvSpPr>
          <p:nvPr>
            <p:ph type="body" sz="quarter" idx="1"/>
          </p:nvPr>
        </p:nvSpPr>
        <p:spPr>
          <a:xfrm>
            <a:off x="1966766" y="5691464"/>
            <a:ext cx="12090679" cy="50927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header</a:t>
            </a:r>
            <a:r>
              <a:rPr lang="en-US" sz="5500" b="1" dirty="0"/>
              <a:t>&gt;</a:t>
            </a:r>
            <a:r>
              <a:rPr lang="en-US"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</a:t>
            </a:r>
            <a:r>
              <a:rPr lang="en-US" sz="5500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</a:t>
            </a:r>
            <a:r>
              <a:rPr sz="5500" i="1" dirty="0">
                <a:solidFill>
                  <a:srgbClr val="A6AAA9"/>
                </a:solidFill>
              </a:rPr>
              <a:t>heading with intro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nav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- - -</a:t>
            </a:r>
            <a:r>
              <a:rPr sz="5500" dirty="0">
                <a:solidFill>
                  <a:srgbClr val="A6AAA9"/>
                </a:solidFill>
              </a:rPr>
              <a:t> </a:t>
            </a:r>
            <a:r>
              <a:rPr sz="5500" i="1" dirty="0">
                <a:solidFill>
                  <a:srgbClr val="A6AAA9"/>
                </a:solidFill>
              </a:rPr>
              <a:t>navigation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section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</a:t>
            </a:r>
            <a:r>
              <a:rPr sz="5500" i="1" dirty="0">
                <a:solidFill>
                  <a:srgbClr val="A6AAA9"/>
                </a:solidFill>
              </a:rPr>
              <a:t>elements grouping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article</a:t>
            </a:r>
            <a:r>
              <a:rPr lang="en-US" sz="5500" b="1" dirty="0"/>
              <a:t>&gt;</a:t>
            </a:r>
            <a:r>
              <a:rPr sz="5500" b="1" dirty="0"/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self contained element  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footer</a:t>
            </a:r>
            <a:r>
              <a:rPr lang="en-US" sz="5500" b="1" dirty="0"/>
              <a:t>&gt;</a:t>
            </a:r>
            <a:r>
              <a:rPr sz="5500" b="1" dirty="0">
                <a:solidFill>
                  <a:srgbClr val="A6AAA9"/>
                </a:solidFill>
              </a:rPr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page footer </a:t>
            </a:r>
          </a:p>
          <a:p>
            <a:pPr defTabSz="767715">
              <a:defRPr sz="5395">
                <a:effectLst>
                  <a:outerShdw blurRad="47244" dist="35433" dir="5400000" rotWithShape="0">
                    <a:srgbClr val="000000"/>
                  </a:outerShdw>
                </a:effectLst>
              </a:defRPr>
            </a:pPr>
            <a:r>
              <a:rPr lang="en-US" sz="5500" b="1" dirty="0"/>
              <a:t>&lt;</a:t>
            </a:r>
            <a:r>
              <a:rPr sz="5500" b="1" dirty="0"/>
              <a:t>aside</a:t>
            </a:r>
            <a:r>
              <a:rPr lang="en-US" sz="5500" b="1" dirty="0"/>
              <a:t>&gt;</a:t>
            </a:r>
            <a:r>
              <a:rPr sz="5500" b="1" dirty="0"/>
              <a:t> </a:t>
            </a:r>
            <a:r>
              <a:rPr lang="en-US" sz="5500" dirty="0">
                <a:solidFill>
                  <a:schemeClr val="tx1"/>
                </a:solidFill>
              </a:rPr>
              <a:t>- - - - </a:t>
            </a:r>
            <a:r>
              <a:rPr sz="5500" i="1" dirty="0">
                <a:solidFill>
                  <a:srgbClr val="A6AAA9"/>
                </a:solidFill>
              </a:rPr>
              <a:t>related sidebar</a:t>
            </a:r>
          </a:p>
        </p:txBody>
      </p:sp>
      <p:sp>
        <p:nvSpPr>
          <p:cNvPr id="401" name="Shape 401"/>
          <p:cNvSpPr/>
          <p:nvPr/>
        </p:nvSpPr>
        <p:spPr>
          <a:xfrm>
            <a:off x="15036799" y="3018369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2" name="Shape 402"/>
          <p:cNvSpPr/>
          <p:nvPr/>
        </p:nvSpPr>
        <p:spPr>
          <a:xfrm>
            <a:off x="15036799" y="4262969"/>
            <a:ext cx="7398592" cy="1102023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15036799" y="5507569"/>
            <a:ext cx="4688035" cy="2469456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5036799" y="8119601"/>
            <a:ext cx="4688035" cy="2469457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19858830" y="5517441"/>
            <a:ext cx="2558404" cy="5092701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15036799" y="10724490"/>
            <a:ext cx="7398592" cy="1102024"/>
          </a:xfrm>
          <a:prstGeom prst="rect">
            <a:avLst/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17627815" y="3078042"/>
            <a:ext cx="2216558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dirty="0"/>
              <a:t>header</a:t>
            </a:r>
          </a:p>
        </p:txBody>
      </p:sp>
      <p:sp>
        <p:nvSpPr>
          <p:cNvPr id="408" name="Shape 408"/>
          <p:cNvSpPr/>
          <p:nvPr/>
        </p:nvSpPr>
        <p:spPr>
          <a:xfrm>
            <a:off x="18132755" y="4262969"/>
            <a:ext cx="1206679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nav</a:t>
            </a:r>
          </a:p>
        </p:txBody>
      </p:sp>
      <p:sp>
        <p:nvSpPr>
          <p:cNvPr id="409" name="Shape 409"/>
          <p:cNvSpPr/>
          <p:nvPr/>
        </p:nvSpPr>
        <p:spPr>
          <a:xfrm>
            <a:off x="17771821" y="10784164"/>
            <a:ext cx="1928547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footer</a:t>
            </a:r>
          </a:p>
        </p:txBody>
      </p:sp>
      <p:sp>
        <p:nvSpPr>
          <p:cNvPr id="410" name="Shape 410"/>
          <p:cNvSpPr/>
          <p:nvPr/>
        </p:nvSpPr>
        <p:spPr>
          <a:xfrm>
            <a:off x="16212137" y="6250959"/>
            <a:ext cx="2337360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section</a:t>
            </a:r>
          </a:p>
        </p:txBody>
      </p:sp>
      <p:sp>
        <p:nvSpPr>
          <p:cNvPr id="411" name="Shape 411"/>
          <p:cNvSpPr/>
          <p:nvPr/>
        </p:nvSpPr>
        <p:spPr>
          <a:xfrm>
            <a:off x="16349513" y="8862991"/>
            <a:ext cx="2062608" cy="9826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article</a:t>
            </a:r>
          </a:p>
        </p:txBody>
      </p:sp>
      <p:sp>
        <p:nvSpPr>
          <p:cNvPr id="412" name="Shape 412"/>
          <p:cNvSpPr/>
          <p:nvPr/>
        </p:nvSpPr>
        <p:spPr>
          <a:xfrm>
            <a:off x="20262520" y="7572453"/>
            <a:ext cx="1751026" cy="9826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t>aside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9127064" y="2360031"/>
            <a:ext cx="6129867" cy="1578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96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Attributes</a:t>
            </a:r>
          </a:p>
        </p:txBody>
      </p:sp>
      <p:sp>
        <p:nvSpPr>
          <p:cNvPr id="3" name="Shape 293"/>
          <p:cNvSpPr>
            <a:spLocks noGrp="1"/>
          </p:cNvSpPr>
          <p:nvPr/>
        </p:nvSpPr>
        <p:spPr>
          <a:xfrm>
            <a:off x="1473200" y="6322695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defTabSz="652145"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sz="4400"/>
          </a:p>
        </p:txBody>
      </p:sp>
      <p:sp>
        <p:nvSpPr>
          <p:cNvPr id="7" name="Shape 293">
            <a:extLst>
              <a:ext uri="{FF2B5EF4-FFF2-40B4-BE49-F238E27FC236}">
                <a16:creationId xmlns:a16="http://schemas.microsoft.com/office/drawing/2014/main" id="{09FAE6CC-860C-41DE-AC0A-F591E98D868F}"/>
              </a:ext>
            </a:extLst>
          </p:cNvPr>
          <p:cNvSpPr txBox="1">
            <a:spLocks/>
          </p:cNvSpPr>
          <p:nvPr/>
        </p:nvSpPr>
        <p:spPr>
          <a:xfrm>
            <a:off x="2620429" y="5542915"/>
            <a:ext cx="19143135" cy="581305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lnSpcReduction="10000"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Sometimes we need to give an </a:t>
            </a:r>
            <a:r>
              <a:rPr lang="en-US" sz="5500" b="1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&lt;element&gt; 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more information, such as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how it should look or act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.</a:t>
            </a: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lang="en-US" sz="5500" dirty="0">
              <a:effectLst>
                <a:outerShdw blurRad="40132" dist="30099" dir="5400000" rotWithShape="0">
                  <a:srgbClr val="000000"/>
                </a:outerShdw>
              </a:effectLst>
            </a:endParaRP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You can set properties of elements by giving them </a:t>
            </a:r>
            <a:r>
              <a:rPr lang="en-US" sz="5500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attributes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.</a:t>
            </a: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endParaRPr lang="en-US" sz="5500" dirty="0">
              <a:effectLst>
                <a:outerShdw blurRad="40132" dist="30099" dir="5400000" rotWithShape="0">
                  <a:srgbClr val="000000"/>
                </a:outerShdw>
              </a:effectLst>
            </a:endParaRPr>
          </a:p>
          <a:p>
            <a:pPr marL="914400" indent="-914400" defTabSz="652145" hangingPunct="1">
              <a:buFont typeface="Arial" panose="020B0604020202020204" pitchFamily="34" charset="0"/>
              <a:buChar char="•"/>
              <a:defRPr sz="7900">
                <a:effectLst>
                  <a:outerShdw blurRad="40132" dist="3009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solidFill>
                  <a:schemeClr val="accent3"/>
                </a:solidFill>
                <a:effectLst>
                  <a:outerShdw blurRad="40132" dist="30099" dir="5400000" rotWithShape="0">
                    <a:srgbClr val="000000"/>
                  </a:outerShdw>
                </a:effectLst>
              </a:rPr>
              <a:t>Attributes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modify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 or </a:t>
            </a:r>
            <a:r>
              <a:rPr lang="en-US" sz="5500" i="1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provide additional information </a:t>
            </a:r>
            <a:r>
              <a:rPr lang="en-US" sz="5500" dirty="0">
                <a:effectLst>
                  <a:outerShdw blurRad="40132" dist="30099" dir="5400000" rotWithShape="0">
                    <a:srgbClr val="000000"/>
                  </a:outerShdw>
                </a:effectLst>
              </a:rPr>
              <a:t>about an element.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/>
          </p:cNvSpPr>
          <p:nvPr>
            <p:ph type="title"/>
          </p:nvPr>
        </p:nvSpPr>
        <p:spPr>
          <a:xfrm>
            <a:off x="3979333" y="913638"/>
            <a:ext cx="16425333" cy="263061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7700" b="1" dirty="0">
                <a:latin typeface="Helvetica Neue Black Condensed"/>
              </a:rPr>
              <a:t>You can set </a:t>
            </a:r>
            <a:r>
              <a:rPr sz="7700" b="1" i="1" dirty="0">
                <a:latin typeface="Helvetica Neue Black Condensed"/>
              </a:rPr>
              <a:t>properties</a:t>
            </a:r>
            <a:r>
              <a:rPr sz="7700" b="1" dirty="0">
                <a:latin typeface="Helvetica Neue Black Condensed"/>
              </a:rPr>
              <a:t> of elements by giving them 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  <a:ea typeface="Helvetica Neue"/>
                <a:cs typeface="Helvetica Neue"/>
                <a:sym typeface="Helvetica Neue"/>
              </a:rPr>
              <a:t>attributes</a:t>
            </a:r>
            <a:r>
              <a:rPr sz="7700" b="1" dirty="0">
                <a:latin typeface="Helvetica Neue Black Condensed"/>
              </a:rPr>
              <a:t>.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4199" y="11024541"/>
            <a:ext cx="206756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="1" dirty="0">
                <a:solidFill>
                  <a:schemeClr val="tx1"/>
                </a:solidFill>
              </a:rPr>
              <a:t>Remember:</a:t>
            </a:r>
          </a:p>
          <a:p>
            <a:r>
              <a:rPr lang="en-US" sz="5500" dirty="0">
                <a:solidFill>
                  <a:schemeClr val="accent3"/>
                </a:solidFill>
              </a:rPr>
              <a:t>Attributes</a:t>
            </a:r>
            <a:r>
              <a:rPr lang="en-US" sz="5500" dirty="0"/>
              <a:t> modify or provide additional information about an element</a:t>
            </a:r>
          </a:p>
        </p:txBody>
      </p:sp>
      <p:pic>
        <p:nvPicPr>
          <p:cNvPr id="5" name="Picture Placeholder 4" descr="Screenshot_21"/>
          <p:cNvPicPr>
            <a:picLocks noGrp="1" noChangeAspect="1"/>
          </p:cNvPicPr>
          <p:nvPr>
            <p:ph type="pic" idx="13"/>
          </p:nvPr>
        </p:nvPicPr>
        <p:blipFill>
          <a:blip r:embed="rId3"/>
          <a:stretch>
            <a:fillRect/>
          </a:stretch>
        </p:blipFill>
        <p:spPr>
          <a:xfrm>
            <a:off x="2235200" y="5036820"/>
            <a:ext cx="18330545" cy="167576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8066914" y="7101269"/>
            <a:ext cx="4997662" cy="6104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*Not valid HTML Code</a:t>
            </a:r>
          </a:p>
        </p:txBody>
      </p:sp>
      <p:sp>
        <p:nvSpPr>
          <p:cNvPr id="10" name="Up Arrow 9"/>
          <p:cNvSpPr/>
          <p:nvPr/>
        </p:nvSpPr>
        <p:spPr>
          <a:xfrm>
            <a:off x="6104255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3424237" y="8751338"/>
            <a:ext cx="5360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Named property on an element that is given a value</a:t>
            </a:r>
          </a:p>
        </p:txBody>
      </p:sp>
      <p:sp>
        <p:nvSpPr>
          <p:cNvPr id="12" name="Up Arrow 11"/>
          <p:cNvSpPr/>
          <p:nvPr/>
        </p:nvSpPr>
        <p:spPr>
          <a:xfrm>
            <a:off x="11334750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9447530" y="8739813"/>
            <a:ext cx="4598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value that is assigned to the attribute</a:t>
            </a:r>
          </a:p>
        </p:txBody>
      </p:sp>
      <p:sp>
        <p:nvSpPr>
          <p:cNvPr id="14" name="Up Arrow 13"/>
          <p:cNvSpPr/>
          <p:nvPr/>
        </p:nvSpPr>
        <p:spPr>
          <a:xfrm>
            <a:off x="16153765" y="6389821"/>
            <a:ext cx="822960" cy="20116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14708823" y="8739812"/>
            <a:ext cx="4598035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What the user sees on the page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Text Box 4"/>
          <p:cNvSpPr txBox="1"/>
          <p:nvPr/>
        </p:nvSpPr>
        <p:spPr>
          <a:xfrm>
            <a:off x="1633220" y="1070830"/>
            <a:ext cx="10558780" cy="128753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HTML Basics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1633220" y="2628150"/>
            <a:ext cx="8223673" cy="941283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Dividers and Tags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Semantic Elements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The Box Model</a:t>
            </a:r>
            <a:br>
              <a:rPr lang="en-US" sz="5500" dirty="0"/>
            </a:b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Links &amp; Anchors</a:t>
            </a:r>
            <a:b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</a:b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Best Practices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5" name="Picture Placeholder 14" descr="kTKByrj8c"/>
          <p:cNvPicPr>
            <a:picLocks noGrp="1" noChangeAspect="1"/>
          </p:cNvPicPr>
          <p:nvPr>
            <p:ph type="pic" idx="13"/>
          </p:nvPr>
        </p:nvPicPr>
        <p:blipFill>
          <a:blip r:embed="rId2"/>
          <a:stretch>
            <a:fillRect/>
          </a:stretch>
        </p:blipFill>
        <p:spPr>
          <a:xfrm>
            <a:off x="10236200" y="3122930"/>
            <a:ext cx="8423275" cy="84232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2B982AF-71EE-49A5-9E89-B2361FDB0FB3}"/>
              </a:ext>
            </a:extLst>
          </p:cNvPr>
          <p:cNvCxnSpPr>
            <a:cxnSpLocks/>
          </p:cNvCxnSpPr>
          <p:nvPr/>
        </p:nvCxnSpPr>
        <p:spPr>
          <a:xfrm>
            <a:off x="1409853" y="5073454"/>
            <a:ext cx="14249456" cy="16368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Shape 297"/>
          <p:cNvSpPr>
            <a:spLocks noGrp="1"/>
          </p:cNvSpPr>
          <p:nvPr>
            <p:ph type="title"/>
          </p:nvPr>
        </p:nvSpPr>
        <p:spPr>
          <a:xfrm>
            <a:off x="995957" y="3523704"/>
            <a:ext cx="22392086" cy="600819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7700" b="1" dirty="0">
                <a:latin typeface="+mn-lt"/>
                <a:cs typeface="+mn-lt"/>
              </a:rPr>
              <a:t>&lt;a </a:t>
            </a:r>
            <a:r>
              <a:rPr sz="7700" b="1" dirty="0" err="1">
                <a:solidFill>
                  <a:schemeClr val="accent4"/>
                </a:solidFill>
                <a:latin typeface="+mn-lt"/>
                <a:cs typeface="+mn-lt"/>
              </a:rPr>
              <a:t>href</a:t>
            </a:r>
            <a:r>
              <a:rPr sz="7700" b="1" dirty="0">
                <a:solidFill>
                  <a:srgbClr val="FF2500"/>
                </a:solidFill>
                <a:latin typeface="+mn-lt"/>
                <a:cs typeface="+mn-lt"/>
              </a:rPr>
              <a:t>=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“</a:t>
            </a:r>
            <a:r>
              <a:rPr sz="77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”</a:t>
            </a:r>
            <a:r>
              <a:rPr sz="7700" b="1" dirty="0">
                <a:latin typeface="+mn-lt"/>
                <a:cs typeface="+mn-lt"/>
              </a:rPr>
              <a:t>&gt; Google &lt;/a&gt;</a:t>
            </a:r>
          </a:p>
        </p:txBody>
      </p:sp>
      <p:sp>
        <p:nvSpPr>
          <p:cNvPr id="298" name="Shape 298"/>
          <p:cNvSpPr/>
          <p:nvPr/>
        </p:nvSpPr>
        <p:spPr>
          <a:xfrm>
            <a:off x="3860800" y="1322285"/>
            <a:ext cx="16662400" cy="160025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rPr sz="7700" dirty="0">
                <a:latin typeface="Helvetica Neue Black Condensed"/>
                <a:cs typeface="+mn-lt"/>
              </a:rPr>
              <a:t>Basic </a:t>
            </a:r>
            <a:r>
              <a:rPr sz="7700" b="1" dirty="0">
                <a:solidFill>
                  <a:schemeClr val="accent4"/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attribute</a:t>
            </a:r>
            <a:r>
              <a:rPr sz="7700" dirty="0">
                <a:latin typeface="Helvetica Neue Black Condensed"/>
                <a:cs typeface="+mn-lt"/>
              </a:rPr>
              <a:t> usage on a </a:t>
            </a:r>
            <a:r>
              <a:rPr sz="77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  <a:cs typeface="+mn-lt"/>
              </a:rPr>
              <a:t>hyperlink</a:t>
            </a:r>
            <a:r>
              <a:rPr lang="en-US" sz="7700" dirty="0">
                <a:latin typeface="Helvetica Neue Black Condensed"/>
                <a:cs typeface="+mn-lt"/>
              </a:rPr>
              <a:t>:</a:t>
            </a:r>
            <a:endParaRPr sz="7700" dirty="0">
              <a:latin typeface="Helvetica Neue Black Condensed"/>
              <a:cs typeface="+mn-lt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2971800" y="7289800"/>
            <a:ext cx="492423" cy="1986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10388600" y="7289800"/>
            <a:ext cx="492423" cy="19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873893" y="9343075"/>
            <a:ext cx="2688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Attribute</a:t>
            </a:r>
          </a:p>
        </p:txBody>
      </p:sp>
      <p:sp>
        <p:nvSpPr>
          <p:cNvPr id="302" name="Shape 302"/>
          <p:cNvSpPr/>
          <p:nvPr/>
        </p:nvSpPr>
        <p:spPr>
          <a:xfrm>
            <a:off x="9731306" y="9273634"/>
            <a:ext cx="1807008" cy="9572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Value</a:t>
            </a:r>
          </a:p>
        </p:txBody>
      </p:sp>
      <p:sp>
        <p:nvSpPr>
          <p:cNvPr id="303" name="Shape 303"/>
          <p:cNvSpPr/>
          <p:nvPr/>
        </p:nvSpPr>
        <p:spPr>
          <a:xfrm>
            <a:off x="18386491" y="7289800"/>
            <a:ext cx="492424" cy="19866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15626669" y="9343075"/>
            <a:ext cx="5897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What the user sees</a:t>
            </a:r>
          </a:p>
        </p:txBody>
      </p:sp>
      <p:sp>
        <p:nvSpPr>
          <p:cNvPr id="305" name="Shape 305"/>
          <p:cNvSpPr/>
          <p:nvPr/>
        </p:nvSpPr>
        <p:spPr>
          <a:xfrm rot="10800000" flipH="1">
            <a:off x="1163641" y="5081638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7498385" y="4124476"/>
            <a:ext cx="289021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lang="en-US" sz="5500" dirty="0"/>
              <a:t>Start Tag</a:t>
            </a:r>
            <a:endParaRPr sz="5500" dirty="0"/>
          </a:p>
        </p:txBody>
      </p:sp>
      <p:sp>
        <p:nvSpPr>
          <p:cNvPr id="307" name="Shape 307"/>
          <p:cNvSpPr/>
          <p:nvPr/>
        </p:nvSpPr>
        <p:spPr>
          <a:xfrm>
            <a:off x="995957" y="11060509"/>
            <a:ext cx="21386797" cy="1333206"/>
          </a:xfrm>
          <a:prstGeom prst="leftRightArrow">
            <a:avLst>
              <a:gd name="adj1" fmla="val 32000"/>
              <a:gd name="adj2" fmla="val 120496"/>
            </a:avLst>
          </a:prstGeom>
          <a:solidFill>
            <a:srgbClr val="94908F">
              <a:alpha val="64999"/>
            </a:srgbClr>
          </a:solidFill>
          <a:ln w="12700">
            <a:miter lim="400000"/>
          </a:ln>
          <a:effectLst>
            <a:outerShdw blurRad="101600" dist="381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954801" y="11083319"/>
            <a:ext cx="7167027" cy="111825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6B6C6C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r>
              <a:rPr sz="6600" dirty="0">
                <a:solidFill>
                  <a:schemeClr val="tx1">
                    <a:lumMod val="85000"/>
                  </a:schemeClr>
                </a:solidFill>
              </a:rPr>
              <a:t>The entire element</a:t>
            </a:r>
          </a:p>
        </p:txBody>
      </p:sp>
      <p:sp>
        <p:nvSpPr>
          <p:cNvPr id="311" name="Shape 311"/>
          <p:cNvSpPr/>
          <p:nvPr/>
        </p:nvSpPr>
        <p:spPr>
          <a:xfrm rot="10800000" flipH="1">
            <a:off x="20308442" y="5105117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18655266" y="3793632"/>
            <a:ext cx="3798774" cy="9572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Closing Tag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3DE4D24-4769-42BF-95B3-517ECC5DAEC2}"/>
              </a:ext>
            </a:extLst>
          </p:cNvPr>
          <p:cNvCxnSpPr>
            <a:cxnSpLocks/>
          </p:cNvCxnSpPr>
          <p:nvPr/>
        </p:nvCxnSpPr>
        <p:spPr>
          <a:xfrm>
            <a:off x="995957" y="6637867"/>
            <a:ext cx="0" cy="5367867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632FF9-697F-42FE-8414-69469DB26FD9}"/>
              </a:ext>
            </a:extLst>
          </p:cNvPr>
          <p:cNvCxnSpPr>
            <a:cxnSpLocks/>
          </p:cNvCxnSpPr>
          <p:nvPr/>
        </p:nvCxnSpPr>
        <p:spPr>
          <a:xfrm>
            <a:off x="22382757" y="6519334"/>
            <a:ext cx="0" cy="5367867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Shape 305">
            <a:extLst>
              <a:ext uri="{FF2B5EF4-FFF2-40B4-BE49-F238E27FC236}">
                <a16:creationId xmlns:a16="http://schemas.microsoft.com/office/drawing/2014/main" id="{0C40A01F-7FF1-4DB6-BCB9-1FB2B0F89EA2}"/>
              </a:ext>
            </a:extLst>
          </p:cNvPr>
          <p:cNvSpPr/>
          <p:nvPr/>
        </p:nvSpPr>
        <p:spPr>
          <a:xfrm rot="10800000" flipH="1">
            <a:off x="15413098" y="5100532"/>
            <a:ext cx="492423" cy="758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5000"/>
            </a:pPr>
            <a:endParaRPr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1472565" y="3916492"/>
            <a:ext cx="22392086" cy="27109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5100"/>
              </a:spcBef>
              <a:defRPr sz="8300"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7700" b="1" dirty="0">
                <a:latin typeface="+mn-lt"/>
                <a:cs typeface="+mn-lt"/>
              </a:rPr>
              <a:t>&lt;a </a:t>
            </a:r>
            <a:r>
              <a:rPr sz="7700" b="1" dirty="0" err="1">
                <a:solidFill>
                  <a:srgbClr val="F9FB00"/>
                </a:solidFill>
                <a:latin typeface="+mn-lt"/>
                <a:cs typeface="+mn-lt"/>
              </a:rPr>
              <a:t>href</a:t>
            </a:r>
            <a:r>
              <a:rPr sz="7700" b="1" dirty="0">
                <a:solidFill>
                  <a:srgbClr val="FF2500"/>
                </a:solidFill>
                <a:latin typeface="+mn-lt"/>
                <a:cs typeface="+mn-lt"/>
              </a:rPr>
              <a:t>=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“#</a:t>
            </a:r>
            <a:r>
              <a:rPr sz="7700" b="1" dirty="0" err="1">
                <a:solidFill>
                  <a:srgbClr val="AAE300"/>
                </a:solidFill>
                <a:latin typeface="+mn-lt"/>
                <a:cs typeface="+mn-lt"/>
              </a:rPr>
              <a:t>jump_to_topic</a:t>
            </a:r>
            <a:r>
              <a:rPr sz="7700" b="1" dirty="0">
                <a:solidFill>
                  <a:srgbClr val="AAE300"/>
                </a:solidFill>
                <a:latin typeface="+mn-lt"/>
                <a:cs typeface="+mn-lt"/>
              </a:rPr>
              <a:t>”</a:t>
            </a:r>
            <a:r>
              <a:rPr sz="7700" b="1" dirty="0">
                <a:latin typeface="+mn-lt"/>
                <a:cs typeface="+mn-lt"/>
              </a:rPr>
              <a:t>&gt; Jump to the topic &lt;/a&gt;</a:t>
            </a:r>
          </a:p>
        </p:txBody>
      </p:sp>
      <p:sp>
        <p:nvSpPr>
          <p:cNvPr id="315" name="Shape 315"/>
          <p:cNvSpPr/>
          <p:nvPr/>
        </p:nvSpPr>
        <p:spPr>
          <a:xfrm>
            <a:off x="6087374" y="716306"/>
            <a:ext cx="12209251" cy="236804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algn="l">
              <a:defRPr sz="10000"/>
            </a:pPr>
            <a:r>
              <a:rPr sz="77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 Neue Black Condensed"/>
                <a:cs typeface="+mn-lt"/>
              </a:rPr>
              <a:t>Hyperlinks</a:t>
            </a:r>
            <a:r>
              <a:rPr sz="7700" dirty="0">
                <a:latin typeface="Helvetica Neue Black Condensed"/>
                <a:cs typeface="+mn-lt"/>
              </a:rPr>
              <a:t> as </a:t>
            </a:r>
            <a:r>
              <a:rPr sz="7700" dirty="0">
                <a:solidFill>
                  <a:schemeClr val="accent3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page anchors</a:t>
            </a:r>
            <a:endParaRPr lang="en-US" sz="7700" dirty="0">
              <a:solidFill>
                <a:schemeClr val="accent3"/>
              </a:solidFill>
              <a:latin typeface="Helvetica Neue Black Condensed"/>
              <a:cs typeface="+mn-lt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995045" y="6933249"/>
            <a:ext cx="1134445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ID of the element you want to jump to</a:t>
            </a:r>
          </a:p>
        </p:txBody>
      </p:sp>
      <p:sp>
        <p:nvSpPr>
          <p:cNvPr id="318" name="Shape 318"/>
          <p:cNvSpPr/>
          <p:nvPr/>
        </p:nvSpPr>
        <p:spPr>
          <a:xfrm>
            <a:off x="15677519" y="6901132"/>
            <a:ext cx="5897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sz="5500" dirty="0"/>
              <a:t>What the user sees</a:t>
            </a:r>
          </a:p>
        </p:txBody>
      </p:sp>
      <p:sp>
        <p:nvSpPr>
          <p:cNvPr id="2" name="Up Arrow 1"/>
          <p:cNvSpPr/>
          <p:nvPr/>
        </p:nvSpPr>
        <p:spPr>
          <a:xfrm>
            <a:off x="7865576" y="5924623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472565" y="10907642"/>
            <a:ext cx="17031323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&lt;div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id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=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”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jump_to_topic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92D05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”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&gt;Example stuff about topic&lt;/div&gt;</a:t>
            </a:r>
          </a:p>
        </p:txBody>
      </p:sp>
      <p:sp>
        <p:nvSpPr>
          <p:cNvPr id="13" name="Shape 318">
            <a:extLst>
              <a:ext uri="{FF2B5EF4-FFF2-40B4-BE49-F238E27FC236}">
                <a16:creationId xmlns:a16="http://schemas.microsoft.com/office/drawing/2014/main" id="{84DE292A-0C1C-4E29-B4F5-7E84015486D1}"/>
              </a:ext>
            </a:extLst>
          </p:cNvPr>
          <p:cNvSpPr/>
          <p:nvPr/>
        </p:nvSpPr>
        <p:spPr>
          <a:xfrm>
            <a:off x="995045" y="8861384"/>
            <a:ext cx="867705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i="1">
                <a:solidFill>
                  <a:srgbClr val="DCDEE0"/>
                </a:solidFill>
              </a:defRPr>
            </a:lvl1pPr>
          </a:lstStyle>
          <a:p>
            <a:r>
              <a:rPr lang="en-US" sz="5500" dirty="0"/>
              <a:t>Element on page we jump to</a:t>
            </a:r>
            <a:endParaRPr sz="5500" dirty="0"/>
          </a:p>
        </p:txBody>
      </p:sp>
      <p:sp>
        <p:nvSpPr>
          <p:cNvPr id="14" name="Up Arrow 1">
            <a:extLst>
              <a:ext uri="{FF2B5EF4-FFF2-40B4-BE49-F238E27FC236}">
                <a16:creationId xmlns:a16="http://schemas.microsoft.com/office/drawing/2014/main" id="{5807F1DC-8604-4C1D-B005-8893B62A19EA}"/>
              </a:ext>
            </a:extLst>
          </p:cNvPr>
          <p:cNvSpPr/>
          <p:nvPr/>
        </p:nvSpPr>
        <p:spPr>
          <a:xfrm>
            <a:off x="17986163" y="5924623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Up Arrow 1">
            <a:extLst>
              <a:ext uri="{FF2B5EF4-FFF2-40B4-BE49-F238E27FC236}">
                <a16:creationId xmlns:a16="http://schemas.microsoft.com/office/drawing/2014/main" id="{2FCDDEF1-6258-4AE5-A0BA-71FA09A8C57B}"/>
              </a:ext>
            </a:extLst>
          </p:cNvPr>
          <p:cNvSpPr/>
          <p:nvPr/>
        </p:nvSpPr>
        <p:spPr>
          <a:xfrm rot="10800000">
            <a:off x="2903364" y="9810362"/>
            <a:ext cx="640080" cy="1097280"/>
          </a:xfrm>
          <a:prstGeom prst="upArrow">
            <a:avLst>
              <a:gd name="adj1" fmla="val 50000"/>
              <a:gd name="adj2" fmla="val 47280"/>
            </a:avLst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1648334" y="1770342"/>
            <a:ext cx="76379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trike="noStrike" cap="none" spc="0" normalizeH="0" baseline="0" dirty="0">
                <a:ln w="10160">
                  <a:noFill/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&amp;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2717589" y="1756094"/>
            <a:ext cx="7645823" cy="41652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&lt;form&gt;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Creates a form that can house various elements to collect user input</a:t>
            </a:r>
          </a:p>
        </p:txBody>
      </p:sp>
      <p:pic>
        <p:nvPicPr>
          <p:cNvPr id="8" name="Picture 7" descr="Screenshot_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510" y="8041005"/>
            <a:ext cx="13482320" cy="2346960"/>
          </a:xfrm>
          <a:prstGeom prst="rect">
            <a:avLst/>
          </a:prstGeom>
        </p:spPr>
      </p:pic>
      <p:pic>
        <p:nvPicPr>
          <p:cNvPr id="9" name="Picture 8" descr="Screenshot_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3065" y="8041005"/>
            <a:ext cx="6985635" cy="2994025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F19BF388-F5A1-4882-A0E8-3AD94C09BE50}"/>
              </a:ext>
            </a:extLst>
          </p:cNvPr>
          <p:cNvSpPr txBox="1"/>
          <p:nvPr/>
        </p:nvSpPr>
        <p:spPr>
          <a:xfrm>
            <a:off x="13697055" y="1756094"/>
            <a:ext cx="8695902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&lt;input&gt;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1" i="0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400" dirty="0">
                <a:solidFill>
                  <a:schemeClr val="tx1"/>
                </a:solidFill>
              </a:rPr>
              <a:t>One of a selection of elements that can exist within a form</a:t>
            </a:r>
            <a:endParaRPr kumimoji="0" lang="en-US" sz="44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10412994" y="1533014"/>
            <a:ext cx="3558011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Images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800859" y="4208924"/>
            <a:ext cx="20782279" cy="772006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img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tags are used to render images on a web page.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They have two required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src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and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'alt'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lvl="6" indent="-857250" algn="l"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1" i="0" u="none" strike="noStrike" cap="none" spc="0" normalizeH="0" baseline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src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is used to tell the web page where</a:t>
            </a:r>
            <a:r>
              <a:rPr lang="en-US" sz="5500" dirty="0"/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image is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stored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usually a file path.</a:t>
            </a:r>
            <a:endParaRPr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'alt'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attribute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is used to specify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alternate text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for the image if it cannot load the image.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" y="744432"/>
            <a:ext cx="15106015" cy="3220085"/>
          </a:xfrm>
          <a:prstGeom prst="rect">
            <a:avLst/>
          </a:prstGeom>
        </p:spPr>
      </p:pic>
      <p:pic>
        <p:nvPicPr>
          <p:cNvPr id="4" name="Picture 3" descr="Screenshot_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405" y="1540827"/>
            <a:ext cx="7139940" cy="10634345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7699376" y="2932430"/>
            <a:ext cx="472440" cy="2286000"/>
          </a:xfrm>
          <a:prstGeom prst="up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495041" y="5068199"/>
            <a:ext cx="890270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1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Relative pathing</a:t>
            </a:r>
          </a:p>
        </p:txBody>
      </p:sp>
      <p:pic>
        <p:nvPicPr>
          <p:cNvPr id="8" name="Picture 7" descr="Screenshot_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828" y="10371772"/>
            <a:ext cx="14023975" cy="823595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 rot="10800000">
            <a:off x="7710172" y="8085772"/>
            <a:ext cx="472440" cy="2286000"/>
          </a:xfrm>
          <a:prstGeom prst="upArrow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289300" y="6876441"/>
            <a:ext cx="890270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1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Absolute pathing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2012950" y="6053897"/>
            <a:ext cx="2035810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pc="100" baseline="0" dirty="0">
                <a:ln>
                  <a:solidFill>
                    <a:schemeClr val="accent4"/>
                  </a:solidFill>
                </a:ln>
                <a:solidFill>
                  <a:schemeClr val="accent5"/>
                </a:solidFill>
                <a:effectLst>
                  <a:glow rad="228600">
                    <a:schemeClr val="accent4">
                      <a:lumMod val="60000"/>
                      <a:lumOff val="40000"/>
                      <a:alpha val="40000"/>
                    </a:schemeClr>
                  </a:glow>
                  <a:innerShdw blurRad="63500" dist="63500" dir="8100000">
                    <a:schemeClr val="tx1">
                      <a:alpha val="50000"/>
                    </a:schemeClr>
                  </a:innerShdw>
                  <a:reflection blurRad="6350" stA="86000" endA="900" endPos="58000" dist="12700" dir="5400000" sy="-100000" algn="bl" rotWithShape="0"/>
                </a:effectLst>
                <a:uFillTx/>
                <a:latin typeface="Helvetica Neue Black Condensed"/>
                <a:sym typeface="Helvetica Neue Light"/>
              </a:rPr>
              <a:t>DON'T USE ABSOLUTE PATHING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701924" y="1615370"/>
            <a:ext cx="1897824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  <a:scene3d>
              <a:camera prst="orthographicFront"/>
              <a:lightRig rig="threePt" dir="t"/>
            </a:scene3d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accent3"/>
                </a:solidFill>
                <a:effectLst/>
                <a:uFillTx/>
                <a:latin typeface="Helvetica Neue Black Condensed"/>
                <a:sym typeface="Helvetica Neue Light"/>
              </a:rPr>
              <a:t>Absolute pathing </a:t>
            </a: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tx1"/>
                </a:solidFill>
                <a:effectLst/>
                <a:uFillTx/>
                <a:latin typeface="Helvetica Neue Black Condensed"/>
                <a:sym typeface="Helvetica Neue Light"/>
              </a:rPr>
              <a:t>vs</a:t>
            </a:r>
            <a:r>
              <a:rPr kumimoji="0" lang="en-US" sz="7700" b="1" i="0" strike="noStrike" cap="none" spc="0" normalizeH="0" baseline="0" dirty="0">
                <a:ln w="22225">
                  <a:noFill/>
                  <a:prstDash val="solid"/>
                </a:ln>
                <a:solidFill>
                  <a:schemeClr val="accent3"/>
                </a:solidFill>
                <a:effectLst/>
                <a:uFillTx/>
                <a:latin typeface="Helvetica Neue Black Condensed"/>
                <a:sym typeface="Helvetica Neue Light"/>
              </a:rPr>
              <a:t> Relative pathing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7617328" y="3404408"/>
            <a:ext cx="914844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Which one should I use?</a:t>
            </a:r>
          </a:p>
        </p:txBody>
      </p:sp>
      <p:sp>
        <p:nvSpPr>
          <p:cNvPr id="6" name="Up Arrow 5"/>
          <p:cNvSpPr/>
          <p:nvPr/>
        </p:nvSpPr>
        <p:spPr>
          <a:xfrm rot="2640000">
            <a:off x="5855587" y="7431827"/>
            <a:ext cx="793750" cy="310896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Up Arrow 6"/>
          <p:cNvSpPr/>
          <p:nvPr/>
        </p:nvSpPr>
        <p:spPr>
          <a:xfrm>
            <a:off x="11794490" y="7658100"/>
            <a:ext cx="793750" cy="155448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Up Arrow 7"/>
          <p:cNvSpPr/>
          <p:nvPr/>
        </p:nvSpPr>
        <p:spPr>
          <a:xfrm rot="19260000">
            <a:off x="17626822" y="7506026"/>
            <a:ext cx="793750" cy="3017520"/>
          </a:xfrm>
          <a:prstGeom prst="upArrow">
            <a:avLst/>
          </a:prstGeom>
          <a:solidFill>
            <a:schemeClr val="tx1"/>
          </a:solidFill>
          <a:ln w="12700" cap="flat" cmpd="sng">
            <a:solidFill>
              <a:srgbClr val="C00000"/>
            </a:solidFill>
            <a:prstDash val="solid"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 Box 8"/>
          <p:cNvSpPr txBox="1"/>
          <p:nvPr/>
        </p:nvSpPr>
        <p:spPr>
          <a:xfrm rot="2700000">
            <a:off x="2985135" y="9960293"/>
            <a:ext cx="3553460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Don't do it</a:t>
            </a:r>
          </a:p>
        </p:txBody>
      </p:sp>
      <p:sp>
        <p:nvSpPr>
          <p:cNvPr id="11" name="Text Box 10"/>
          <p:cNvSpPr txBox="1"/>
          <p:nvPr/>
        </p:nvSpPr>
        <p:spPr>
          <a:xfrm rot="19200000">
            <a:off x="16932275" y="10153968"/>
            <a:ext cx="5098415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Wouldn't recommend it</a:t>
            </a:r>
          </a:p>
        </p:txBody>
      </p:sp>
      <p:pic>
        <p:nvPicPr>
          <p:cNvPr id="12" name="Picture 11" descr="A picture containing text, dark, night&#10;&#10;Description automatically generated">
            <a:extLst>
              <a:ext uri="{FF2B5EF4-FFF2-40B4-BE49-F238E27FC236}">
                <a16:creationId xmlns:a16="http://schemas.microsoft.com/office/drawing/2014/main" id="{4B11EFB2-5052-480E-A826-24886400B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39" y="9482666"/>
            <a:ext cx="7860413" cy="3359151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/>
      <p:bldP spid="6" grpId="0" bldLvl="0" animBg="1"/>
      <p:bldP spid="7" grpId="0" bldLvl="0" animBg="1"/>
      <p:bldP spid="8" grpId="0" bldLvl="0" animBg="1"/>
      <p:bldP spid="9" grpId="0" bldLvl="0"/>
      <p:bldP spid="11" grpId="0" bldLvl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3774057" y="1237670"/>
            <a:ext cx="1683588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Grouping &amp; </a:t>
            </a: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</a:rPr>
              <a:t>Separating</a:t>
            </a:r>
            <a:r>
              <a:rPr kumimoji="0" lang="en-US" sz="7700" b="1" i="0" u="sng" strike="noStrike" cap="none" spc="0" normalizeH="0" baseline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Helvetica Neue Black Condensed"/>
                <a:sym typeface="Helvetica Neue Light"/>
              </a:rPr>
              <a:t> </a:t>
            </a: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</a:rPr>
              <a:t>Elements</a:t>
            </a:r>
            <a:endParaRPr kumimoji="0" lang="en-US" sz="7700" b="1" i="0" u="sng" strike="noStrike" cap="none" spc="0" normalizeH="0" baseline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623820" y="4692519"/>
            <a:ext cx="17213062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If you need extra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empty lines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 your HTML, use: 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</a:t>
            </a:r>
            <a:r>
              <a:rPr kumimoji="0" lang="en-US" sz="6600" b="1" i="0" u="none" strike="noStrike" cap="none" spc="0" normalizeH="0" baseline="0" dirty="0" err="1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br</a:t>
            </a: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623820" y="6383193"/>
            <a:ext cx="15709900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If you want to group elements together, use: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8970315" y="7889547"/>
            <a:ext cx="2821318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&lt;span&gt;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415721" y="9487207"/>
            <a:ext cx="2126097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66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&lt;div&gt;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14892020" y="9571846"/>
            <a:ext cx="661860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block line element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4892020" y="7974186"/>
            <a:ext cx="6618605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inline element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11943715" y="8296910"/>
            <a:ext cx="2644140" cy="304165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Left Arrow 12"/>
          <p:cNvSpPr/>
          <p:nvPr/>
        </p:nvSpPr>
        <p:spPr>
          <a:xfrm>
            <a:off x="11943715" y="9894570"/>
            <a:ext cx="2644140" cy="304165"/>
          </a:xfrm>
          <a:prstGeom prst="leftArrow">
            <a:avLst/>
          </a:prstGeom>
          <a:solidFill>
            <a:schemeClr val="accent4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 animBg="1"/>
      <p:bldP spid="11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8895" y="4086319"/>
            <a:ext cx="5121917" cy="3090189"/>
          </a:xfrm>
        </p:spPr>
        <p:txBody>
          <a:bodyPr>
            <a:noAutofit/>
          </a:bodyPr>
          <a:lstStyle/>
          <a:p>
            <a:r>
              <a:rPr lang="en-US" sz="4400" dirty="0"/>
              <a:t>A </a:t>
            </a:r>
            <a:r>
              <a:rPr lang="en-US" sz="4400" b="1" dirty="0">
                <a:solidFill>
                  <a:schemeClr val="accent3"/>
                </a:solidFill>
              </a:rPr>
              <a:t>&lt;div&gt; </a:t>
            </a:r>
            <a:r>
              <a:rPr lang="en-US" sz="4400" dirty="0"/>
              <a:t>is used for large </a:t>
            </a:r>
            <a:r>
              <a:rPr lang="en-US" sz="4400" i="1" dirty="0"/>
              <a:t>blocks</a:t>
            </a:r>
            <a:r>
              <a:rPr lang="en-US" sz="4400" dirty="0"/>
              <a:t> of code and has </a:t>
            </a:r>
            <a:r>
              <a:rPr lang="en-US" sz="4400" i="1" dirty="0"/>
              <a:t>line breaks </a:t>
            </a:r>
            <a:r>
              <a:rPr lang="en-US" sz="4400" dirty="0"/>
              <a:t>(creates a new line after it). 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5128895" y="1007506"/>
            <a:ext cx="915955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Difference between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&lt;div&gt; 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&amp;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 &lt;span&gt;</a:t>
            </a: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+mn-ea"/>
            </a:endParaRPr>
          </a:p>
        </p:txBody>
      </p:sp>
      <p:pic>
        <p:nvPicPr>
          <p:cNvPr id="5" name="Picture 4" descr="Screenshot_49"/>
          <p:cNvPicPr>
            <a:picLocks noChangeAspect="1"/>
          </p:cNvPicPr>
          <p:nvPr/>
        </p:nvPicPr>
        <p:blipFill rotWithShape="1">
          <a:blip r:embed="rId3"/>
          <a:srcRect t="18623" b="26507"/>
          <a:stretch/>
        </p:blipFill>
        <p:spPr>
          <a:xfrm>
            <a:off x="5128895" y="8153399"/>
            <a:ext cx="14126210" cy="1466851"/>
          </a:xfrm>
          <a:prstGeom prst="rect">
            <a:avLst/>
          </a:prstGeom>
        </p:spPr>
      </p:pic>
      <p:pic>
        <p:nvPicPr>
          <p:cNvPr id="6" name="Picture 5" descr="Screenshot_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329" y="10999366"/>
            <a:ext cx="9961880" cy="229933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80E99F5-D173-4C91-8EF1-CAC74AE80962}"/>
              </a:ext>
            </a:extLst>
          </p:cNvPr>
          <p:cNvSpPr/>
          <p:nvPr/>
        </p:nvSpPr>
        <p:spPr>
          <a:xfrm>
            <a:off x="11795457" y="10059632"/>
            <a:ext cx="793086" cy="1156996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/>
          <p:nvPr/>
        </p:nvSpPr>
        <p:spPr>
          <a:xfrm>
            <a:off x="5128894" y="1007506"/>
            <a:ext cx="915955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Difference between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&lt;div&gt; 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&amp;</a:t>
            </a:r>
            <a:r>
              <a:rPr lang="en-US" sz="7700" b="1" dirty="0">
                <a:ln w="10160">
                  <a:noFill/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elvetica Neue Black Condensed"/>
                <a:sym typeface="+mn-ea"/>
              </a:rPr>
              <a:t> &lt;span&gt;</a:t>
            </a:r>
            <a:endParaRPr kumimoji="0" lang="en-US" sz="7700" b="1" i="0" strike="noStrike" cap="none" spc="0" normalizeH="0" baseline="0" dirty="0">
              <a:ln w="10160">
                <a:noFill/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Helvetica Neue Black Condensed"/>
              <a:sym typeface="+mn-e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2CBC67-EF8A-4E97-93D3-CB44AA457B31}"/>
              </a:ext>
            </a:extLst>
          </p:cNvPr>
          <p:cNvSpPr txBox="1">
            <a:spLocks/>
          </p:cNvSpPr>
          <p:nvPr/>
        </p:nvSpPr>
        <p:spPr>
          <a:xfrm>
            <a:off x="10287310" y="4022656"/>
            <a:ext cx="11135776" cy="309018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4400" dirty="0">
                <a:sym typeface="+mn-ea"/>
              </a:rPr>
              <a:t>A </a:t>
            </a:r>
            <a:r>
              <a:rPr lang="en-US" sz="4400" b="1" dirty="0">
                <a:solidFill>
                  <a:schemeClr val="accent3"/>
                </a:solidFill>
                <a:sym typeface="+mn-ea"/>
              </a:rPr>
              <a:t>&lt;span&gt; </a:t>
            </a:r>
            <a:r>
              <a:rPr lang="en-US" sz="4400" dirty="0">
                <a:sym typeface="+mn-ea"/>
              </a:rPr>
              <a:t>is for </a:t>
            </a:r>
            <a:r>
              <a:rPr lang="en-US" sz="4400" i="1" dirty="0">
                <a:sym typeface="+mn-ea"/>
              </a:rPr>
              <a:t>small chunks</a:t>
            </a:r>
            <a:r>
              <a:rPr lang="en-US" sz="4400" dirty="0">
                <a:sym typeface="+mn-ea"/>
              </a:rPr>
              <a:t> of code </a:t>
            </a:r>
            <a:r>
              <a:rPr lang="en-US" sz="4400" i="1" dirty="0">
                <a:sym typeface="+mn-ea"/>
              </a:rPr>
              <a:t>in-line</a:t>
            </a:r>
            <a:r>
              <a:rPr lang="en-US" sz="4400" dirty="0">
                <a:sym typeface="+mn-ea"/>
              </a:rPr>
              <a:t> with </a:t>
            </a:r>
            <a:r>
              <a:rPr lang="en-US" sz="4400" i="1" dirty="0">
                <a:sym typeface="+mn-ea"/>
              </a:rPr>
              <a:t>no</a:t>
            </a:r>
            <a:r>
              <a:rPr lang="en-US" sz="4400" dirty="0">
                <a:sym typeface="+mn-ea"/>
              </a:rPr>
              <a:t> line breaks.</a:t>
            </a:r>
            <a:endParaRPr kumimoji="0" lang="en-US" sz="4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0" name="Picture 9" descr="Screenshot_51">
            <a:extLst>
              <a:ext uri="{FF2B5EF4-FFF2-40B4-BE49-F238E27FC236}">
                <a16:creationId xmlns:a16="http://schemas.microsoft.com/office/drawing/2014/main" id="{F5C79296-C0FA-404A-8DF0-E08065AAF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09" b="32998"/>
          <a:stretch/>
        </p:blipFill>
        <p:spPr>
          <a:xfrm>
            <a:off x="3739832" y="8286750"/>
            <a:ext cx="16904335" cy="1371600"/>
          </a:xfrm>
          <a:prstGeom prst="rect">
            <a:avLst/>
          </a:prstGeom>
        </p:spPr>
      </p:pic>
      <p:pic>
        <p:nvPicPr>
          <p:cNvPr id="11" name="Picture 10" descr="Screenshot_52">
            <a:extLst>
              <a:ext uri="{FF2B5EF4-FFF2-40B4-BE49-F238E27FC236}">
                <a16:creationId xmlns:a16="http://schemas.microsoft.com/office/drawing/2014/main" id="{EE044062-B4F6-4A03-8041-68DE3FAFB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061" y="10996534"/>
            <a:ext cx="11953875" cy="1711960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80E99F5-D173-4C91-8EF1-CAC74AE80962}"/>
              </a:ext>
            </a:extLst>
          </p:cNvPr>
          <p:cNvSpPr/>
          <p:nvPr/>
        </p:nvSpPr>
        <p:spPr>
          <a:xfrm>
            <a:off x="11795457" y="10059632"/>
            <a:ext cx="793086" cy="1156996"/>
          </a:xfrm>
          <a:prstGeom prst="down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571046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7543541" y="806644"/>
            <a:ext cx="9296918" cy="242233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Block-</a:t>
            </a:r>
            <a:r>
              <a:rPr lang="en-US" sz="7700" b="1" dirty="0">
                <a:solidFill>
                  <a:schemeClr val="accent3"/>
                </a:solidFill>
                <a:latin typeface="Helvetica Neue Black Condensed"/>
              </a:rPr>
              <a:t>L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evel</a:t>
            </a:r>
            <a:r>
              <a:rPr sz="7700" b="1" dirty="0">
                <a:latin typeface="Helvetica Neue Black Condensed"/>
              </a:rPr>
              <a:t> </a:t>
            </a:r>
            <a:r>
              <a:rPr lang="en-US" sz="7700" b="1" dirty="0">
                <a:latin typeface="Helvetica Neue Black Condensed"/>
              </a:rPr>
              <a:t>E</a:t>
            </a:r>
            <a:r>
              <a:rPr sz="7700" b="1" dirty="0">
                <a:latin typeface="Helvetica Neue Black Condensed"/>
              </a:rPr>
              <a:t>lements</a:t>
            </a:r>
          </a:p>
        </p:txBody>
      </p:sp>
      <p:pic>
        <p:nvPicPr>
          <p:cNvPr id="2" name="Picture 1" descr="Screenshot_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945" y="8369935"/>
            <a:ext cx="12937490" cy="2117090"/>
          </a:xfrm>
          <a:prstGeom prst="rect">
            <a:avLst/>
          </a:prstGeom>
        </p:spPr>
      </p:pic>
      <p:pic>
        <p:nvPicPr>
          <p:cNvPr id="3" name="Picture 2" descr="Screenshot_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100" y="10746740"/>
            <a:ext cx="14866620" cy="2367280"/>
          </a:xfrm>
          <a:prstGeom prst="rect">
            <a:avLst/>
          </a:prstGeom>
        </p:spPr>
      </p:pic>
      <p:sp>
        <p:nvSpPr>
          <p:cNvPr id="6" name="Shape 423">
            <a:extLst>
              <a:ext uri="{FF2B5EF4-FFF2-40B4-BE49-F238E27FC236}">
                <a16:creationId xmlns:a16="http://schemas.microsoft.com/office/drawing/2014/main" id="{7C16F40F-C2C1-41BA-BDE2-BEF62B7EF37C}"/>
              </a:ext>
            </a:extLst>
          </p:cNvPr>
          <p:cNvSpPr txBox="1">
            <a:spLocks/>
          </p:cNvSpPr>
          <p:nvPr/>
        </p:nvSpPr>
        <p:spPr>
          <a:xfrm>
            <a:off x="968622" y="2722051"/>
            <a:ext cx="21437600" cy="560960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127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190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254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317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4"/>
              </a:buBlip>
              <a:defRPr sz="5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0" indent="0" hangingPunct="1">
              <a:buNone/>
            </a:pPr>
            <a:endParaRPr lang="en-US" i="1" dirty="0">
              <a:solidFill>
                <a:srgbClr val="DCDEE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55050-7ED4-4959-82DD-6466AEEA5C23}"/>
              </a:ext>
            </a:extLst>
          </p:cNvPr>
          <p:cNvSpPr txBox="1"/>
          <p:nvPr/>
        </p:nvSpPr>
        <p:spPr>
          <a:xfrm>
            <a:off x="1977778" y="3400315"/>
            <a:ext cx="8318682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Begin a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new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line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Take up the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full width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of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parent</a:t>
            </a:r>
            <a:r>
              <a:rPr lang="en-US" sz="5500" dirty="0"/>
              <a:t> element 	or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A4242-2F6B-42E0-BF81-CC496C22D2F0}"/>
              </a:ext>
            </a:extLst>
          </p:cNvPr>
          <p:cNvSpPr txBox="1"/>
          <p:nvPr/>
        </p:nvSpPr>
        <p:spPr>
          <a:xfrm>
            <a:off x="13286378" y="5144382"/>
            <a:ext cx="9119844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i="1" dirty="0"/>
              <a:t>Notable examples: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3"/>
                </a:solidFill>
              </a:rPr>
              <a:t>&lt;ul&gt;, &lt;h1&gt;, &lt;h3&gt;, &lt;p&gt;, &lt;blockquote&gt;, &lt;div&gt;, &lt;form&gt;</a:t>
            </a:r>
            <a:endParaRPr kumimoji="0" lang="en-US" sz="5500" b="1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6346527" y="3283243"/>
            <a:ext cx="11690946" cy="714951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 defTabSz="722630">
              <a:defRPr sz="10000"/>
            </a:pPr>
            <a:r>
              <a:rPr b="1" dirty="0">
                <a:latin typeface="Helvetica Neue Black Condensed"/>
                <a:cs typeface="+mn-lt"/>
              </a:rPr>
              <a:t>What is 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HTML</a:t>
            </a:r>
            <a:r>
              <a:rPr b="1" dirty="0">
                <a:latin typeface="Helvetica Neue Black Condensed"/>
                <a:cs typeface="+mn-lt"/>
              </a:rPr>
              <a:t>?</a:t>
            </a: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8480619" y="806644"/>
            <a:ext cx="7422761" cy="242233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7700" b="1" dirty="0">
                <a:solidFill>
                  <a:schemeClr val="accent3"/>
                </a:solidFill>
                <a:latin typeface="Helvetica Neue Black Condensed"/>
              </a:rPr>
              <a:t>Inline </a:t>
            </a:r>
            <a:r>
              <a:rPr lang="en-US" sz="7700" b="1" dirty="0">
                <a:latin typeface="Helvetica Neue Black Condensed"/>
              </a:rPr>
              <a:t>E</a:t>
            </a:r>
            <a:r>
              <a:rPr sz="7700" b="1" dirty="0">
                <a:latin typeface="Helvetica Neue Black Condensed"/>
              </a:rPr>
              <a:t>lements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F55050-7ED4-4959-82DD-6466AEEA5C23}"/>
              </a:ext>
            </a:extLst>
          </p:cNvPr>
          <p:cNvSpPr txBox="1"/>
          <p:nvPr/>
        </p:nvSpPr>
        <p:spPr>
          <a:xfrm>
            <a:off x="1977777" y="3400315"/>
            <a:ext cx="9592181" cy="348813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indent="-685800" algn="l" hangingPunct="1">
              <a:buFont typeface="Arial" panose="020B0604020202020204" pitchFamily="34" charset="0"/>
              <a:buChar char="•"/>
            </a:pPr>
            <a:r>
              <a:rPr lang="en-US" sz="5500" dirty="0"/>
              <a:t>Do </a:t>
            </a:r>
            <a:r>
              <a:rPr lang="en-US" sz="5500" i="1" dirty="0"/>
              <a:t>not</a:t>
            </a:r>
            <a:r>
              <a:rPr lang="en-US" sz="5500" dirty="0"/>
              <a:t> start a new line</a:t>
            </a:r>
          </a:p>
          <a:p>
            <a:pPr marL="685800" indent="-685800" algn="l" hangingPunct="1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indent="-685800" algn="l" hangingPunct="1">
              <a:buFont typeface="Arial" panose="020B0604020202020204" pitchFamily="34" charset="0"/>
              <a:buChar char="•"/>
            </a:pPr>
            <a:r>
              <a:rPr lang="en-US" sz="5500" dirty="0"/>
              <a:t>They take the </a:t>
            </a:r>
            <a:r>
              <a:rPr lang="en-US" sz="5500" i="1" dirty="0"/>
              <a:t>minimum width</a:t>
            </a:r>
            <a:r>
              <a:rPr lang="en-US" sz="5500" dirty="0"/>
              <a:t> necessary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0A4242-2F6B-42E0-BF81-CC496C22D2F0}"/>
              </a:ext>
            </a:extLst>
          </p:cNvPr>
          <p:cNvSpPr txBox="1"/>
          <p:nvPr/>
        </p:nvSpPr>
        <p:spPr>
          <a:xfrm>
            <a:off x="13286379" y="5144382"/>
            <a:ext cx="9119844" cy="26417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i="1" dirty="0"/>
              <a:t>Notable examples: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3"/>
                </a:solidFill>
              </a:rPr>
              <a:t>&lt;span&gt;, &lt;</a:t>
            </a:r>
            <a:r>
              <a:rPr lang="en-US" sz="5500" b="1" dirty="0" err="1">
                <a:solidFill>
                  <a:schemeClr val="accent3"/>
                </a:solidFill>
              </a:rPr>
              <a:t>img</a:t>
            </a:r>
            <a:r>
              <a:rPr lang="en-US" sz="5500" b="1" dirty="0">
                <a:solidFill>
                  <a:schemeClr val="accent3"/>
                </a:solidFill>
              </a:rPr>
              <a:t>&gt;, &lt;a&gt;, &lt;input&gt;, &lt;strong&gt;, &lt;script&gt;,&lt;</a:t>
            </a:r>
            <a:r>
              <a:rPr lang="en-US" sz="5500" b="1" dirty="0" err="1">
                <a:solidFill>
                  <a:schemeClr val="accent3"/>
                </a:solidFill>
              </a:rPr>
              <a:t>textarea</a:t>
            </a:r>
            <a:r>
              <a:rPr lang="en-US" sz="5500" b="1" dirty="0">
                <a:solidFill>
                  <a:schemeClr val="accent3"/>
                </a:solidFill>
              </a:rPr>
              <a:t>&gt;</a:t>
            </a:r>
            <a:endParaRPr kumimoji="0" lang="en-US" sz="5500" b="1" u="none" strike="noStrike" cap="none" spc="0" normalizeH="0" baseline="0" dirty="0">
              <a:ln>
                <a:noFill/>
              </a:ln>
              <a:solidFill>
                <a:schemeClr val="accent3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11" name="Picture 10" descr="Screenshot_53">
            <a:extLst>
              <a:ext uri="{FF2B5EF4-FFF2-40B4-BE49-F238E27FC236}">
                <a16:creationId xmlns:a16="http://schemas.microsoft.com/office/drawing/2014/main" id="{A5162B54-4F49-4683-A11F-907416FA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777" y="9900479"/>
            <a:ext cx="9559925" cy="2187575"/>
          </a:xfrm>
          <a:prstGeom prst="rect">
            <a:avLst/>
          </a:prstGeom>
        </p:spPr>
      </p:pic>
      <p:pic>
        <p:nvPicPr>
          <p:cNvPr id="12" name="Picture 11" descr="Screenshot_54">
            <a:extLst>
              <a:ext uri="{FF2B5EF4-FFF2-40B4-BE49-F238E27FC236}">
                <a16:creationId xmlns:a16="http://schemas.microsoft.com/office/drawing/2014/main" id="{6901DC77-6EF6-4CB3-9437-B8A1BE86F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300" y="9901114"/>
            <a:ext cx="9328785" cy="21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25311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7700" b="1" dirty="0">
                <a:solidFill>
                  <a:schemeClr val="accent3"/>
                </a:solidFill>
                <a:latin typeface="Helvetica Neue Black Condensed"/>
              </a:rPr>
              <a:t>Commenting</a:t>
            </a:r>
            <a:r>
              <a:rPr sz="7700" b="1" dirty="0">
                <a:latin typeface="Helvetica Neue Black Condensed"/>
              </a:rPr>
              <a:t> Code</a:t>
            </a:r>
          </a:p>
        </p:txBody>
      </p:sp>
      <p:sp>
        <p:nvSpPr>
          <p:cNvPr id="440" name="Shape 440"/>
          <p:cNvSpPr/>
          <p:nvPr/>
        </p:nvSpPr>
        <p:spPr>
          <a:xfrm>
            <a:off x="8516312" y="11051839"/>
            <a:ext cx="7351371" cy="12875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100"/>
              </a:spcBef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lvl1pPr>
          </a:lstStyle>
          <a:p>
            <a:r>
              <a:rPr sz="7700" b="1" dirty="0"/>
              <a:t>&lt;!-- comment --&gt;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A4557-1435-4A79-A7DB-359BCAFDE83A}"/>
              </a:ext>
            </a:extLst>
          </p:cNvPr>
          <p:cNvSpPr txBox="1"/>
          <p:nvPr/>
        </p:nvSpPr>
        <p:spPr>
          <a:xfrm>
            <a:off x="2921664" y="3754969"/>
            <a:ext cx="18540669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You always have the option to add </a:t>
            </a:r>
            <a:r>
              <a:rPr lang="en-US" sz="5500" dirty="0">
                <a:solidFill>
                  <a:schemeClr val="accent3"/>
                </a:solidFill>
              </a:rPr>
              <a:t>comments</a:t>
            </a:r>
            <a:r>
              <a:rPr lang="en-US" sz="5500" dirty="0"/>
              <a:t> to your code that will </a:t>
            </a:r>
            <a:r>
              <a:rPr lang="en-US" sz="5500" i="1" dirty="0"/>
              <a:t>not</a:t>
            </a:r>
            <a:r>
              <a:rPr lang="en-US" sz="5500" dirty="0"/>
              <a:t> be rendered in the browser 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This is useful for </a:t>
            </a:r>
            <a:r>
              <a:rPr lang="en-US" sz="5500" i="1" dirty="0"/>
              <a:t>documenting</a:t>
            </a:r>
            <a:r>
              <a:rPr lang="en-US" sz="5500" dirty="0"/>
              <a:t> what you have done, or </a:t>
            </a:r>
            <a:r>
              <a:rPr lang="en-US" sz="5500" i="1" dirty="0"/>
              <a:t>adding notes </a:t>
            </a:r>
            <a:r>
              <a:rPr lang="en-US" sz="5500" dirty="0"/>
              <a:t>for things you need to do</a:t>
            </a:r>
          </a:p>
          <a:p>
            <a:pPr marL="857250" indent="-857250" algn="l"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indent="-857250" algn="l">
              <a:buFont typeface="Arial" panose="020B0604020202020204" pitchFamily="34" charset="0"/>
              <a:buChar char="•"/>
            </a:pPr>
            <a:r>
              <a:rPr lang="en-US" sz="5500" dirty="0"/>
              <a:t>It is also good to remind yourself what external files are doing or which sections closing tags belong to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sz="7700" b="1" dirty="0">
                <a:latin typeface="Helvetica Neue Black Condensed"/>
              </a:rPr>
              <a:t>Best Practices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0A9E1-5A02-426F-901A-A9563DDD639B}"/>
              </a:ext>
            </a:extLst>
          </p:cNvPr>
          <p:cNvSpPr txBox="1"/>
          <p:nvPr/>
        </p:nvSpPr>
        <p:spPr>
          <a:xfrm>
            <a:off x="3925077" y="4307114"/>
            <a:ext cx="16533845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Use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lowercase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when writing HTML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Try to keep your HTML file </a:t>
            </a:r>
            <a:r>
              <a:rPr lang="en-US" sz="5500" i="1" dirty="0"/>
              <a:t>small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Tackle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accessibility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search engine optimization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and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performance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as you go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Re</a:t>
            </a:r>
            <a:r>
              <a:rPr lang="en-US" sz="5500" i="1" dirty="0"/>
              <a:t>move</a:t>
            </a:r>
            <a:r>
              <a:rPr lang="en-US" sz="5500" dirty="0"/>
              <a:t> comments from production code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>
                <a:latin typeface="Helvetica Neue Black Condensed"/>
              </a:rPr>
              <a:t>Where do we put that </a:t>
            </a:r>
            <a:r>
              <a:rPr b="1" i="1" dirty="0">
                <a:latin typeface="Helvetica Neue Black Condensed"/>
              </a:rPr>
              <a:t>other</a:t>
            </a:r>
            <a:r>
              <a:rPr b="1" dirty="0">
                <a:latin typeface="Helvetica Neue Black Condensed"/>
              </a:rPr>
              <a:t> stuff</a:t>
            </a:r>
            <a:r>
              <a:rPr lang="en-US" b="1" dirty="0">
                <a:latin typeface="Helvetica Neue Black Condensed"/>
              </a:rPr>
              <a:t>?</a:t>
            </a:r>
            <a:endParaRPr b="1" dirty="0">
              <a:latin typeface="Helvetica Neue Black Condensed"/>
            </a:endParaRPr>
          </a:p>
        </p:txBody>
      </p:sp>
      <p:sp>
        <p:nvSpPr>
          <p:cNvPr id="355" name="Shape 355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500" b="1" i="1" dirty="0"/>
              <a:t>CSS and JS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6994849" y="1558731"/>
            <a:ext cx="10394301" cy="3429000"/>
          </a:xfrm>
          <a:prstGeom prst="rect">
            <a:avLst/>
          </a:prstGeom>
        </p:spPr>
        <p:txBody>
          <a:bodyPr>
            <a:noAutofit/>
          </a:bodyPr>
          <a:lstStyle>
            <a:lvl1pPr defTabSz="784225">
              <a:defRPr sz="9500">
                <a:effectLst>
                  <a:outerShdw blurRad="48260" dist="36195" dir="5400000" rotWithShape="0">
                    <a:srgbClr val="000000"/>
                  </a:outerShdw>
                </a:effectLst>
              </a:defRPr>
            </a:lvl1pPr>
          </a:lstStyle>
          <a:p>
            <a:pPr algn="ctr"/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Want to start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using </a:t>
            </a:r>
            <a:r>
              <a:rPr sz="77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Javascript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and </a:t>
            </a: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 on </a:t>
            </a:r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y</a:t>
            </a:r>
            <a:r>
              <a:rPr sz="7700" b="1" dirty="0">
                <a:solidFill>
                  <a:schemeClr val="tx1"/>
                </a:solidFill>
                <a:latin typeface="Helvetica Neue Black Condensed"/>
              </a:rPr>
              <a:t>our pages?</a:t>
            </a:r>
          </a:p>
        </p:txBody>
      </p:sp>
      <p:sp>
        <p:nvSpPr>
          <p:cNvPr id="360" name="Shape 360"/>
          <p:cNvSpPr/>
          <p:nvPr/>
        </p:nvSpPr>
        <p:spPr>
          <a:xfrm>
            <a:off x="3297737" y="6395780"/>
            <a:ext cx="17788523" cy="37959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rPr sz="5500" i="1" dirty="0">
                <a:latin typeface="+mn-lt"/>
                <a:cs typeface="+mn-lt"/>
              </a:rPr>
              <a:t>We can use</a:t>
            </a:r>
            <a:r>
              <a:rPr sz="5500" dirty="0">
                <a:latin typeface="+mn-lt"/>
                <a:cs typeface="+mn-lt"/>
              </a:rPr>
              <a:t>:</a:t>
            </a:r>
            <a:endParaRPr lang="en-US" sz="5500" dirty="0">
              <a:latin typeface="+mn-lt"/>
              <a:cs typeface="+mn-lt"/>
            </a:endParaRPr>
          </a:p>
          <a:p>
            <a:pPr>
              <a:defRPr sz="6000">
                <a:solidFill>
                  <a:srgbClr val="DCDEE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endParaRPr dirty="0">
              <a:latin typeface="+mn-lt"/>
              <a:cs typeface="+mn-lt"/>
            </a:endParaRPr>
          </a:p>
          <a:p>
            <a:pPr>
              <a:defRPr sz="12000"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&lt;script&gt; </a:t>
            </a:r>
            <a:r>
              <a:rPr b="1" dirty="0">
                <a:solidFill>
                  <a:schemeClr val="tx1"/>
                </a:solidFill>
                <a:latin typeface="+mn-lt"/>
                <a:ea typeface="Helvetica Neue Thin"/>
                <a:cs typeface="+mn-lt"/>
                <a:sym typeface="Helvetica Neue Thin"/>
              </a:rPr>
              <a:t>&amp;</a:t>
            </a:r>
            <a:r>
              <a:rPr b="1" dirty="0">
                <a:solidFill>
                  <a:schemeClr val="accent2">
                    <a:hueOff val="-2057865"/>
                    <a:satOff val="-1359"/>
                    <a:lumOff val="13058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 </a:t>
            </a:r>
            <a:r>
              <a:rPr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&lt;style&gt; </a:t>
            </a:r>
            <a:r>
              <a:rPr b="1" dirty="0">
                <a:solidFill>
                  <a:schemeClr val="tx1"/>
                </a:solidFill>
                <a:latin typeface="+mn-lt"/>
                <a:ea typeface="Helvetica Neue Thin"/>
                <a:cs typeface="+mn-lt"/>
                <a:sym typeface="Helvetica Neue Thin"/>
              </a:rPr>
              <a:t>&amp;</a:t>
            </a:r>
            <a:r>
              <a:rPr b="1" dirty="0">
                <a:solidFill>
                  <a:schemeClr val="accent2">
                    <a:hueOff val="-2057865"/>
                    <a:satOff val="-1359"/>
                    <a:lumOff val="13058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 </a:t>
            </a:r>
            <a:r>
              <a:rPr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&lt;link&gt;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I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nternal</a:t>
            </a:r>
            <a:r>
              <a:rPr dirty="0">
                <a:latin typeface="Helvetica Neue Black Condensed"/>
              </a:rPr>
              <a:t> </a:t>
            </a:r>
            <a:r>
              <a:rPr lang="en-US" dirty="0">
                <a:latin typeface="Helvetica Neue Black Condensed"/>
              </a:rPr>
              <a:t>S</a:t>
            </a:r>
            <a:r>
              <a:rPr dirty="0">
                <a:latin typeface="Helvetica Neue Black Condensed"/>
              </a:rPr>
              <a:t>tyles:</a:t>
            </a:r>
          </a:p>
        </p:txBody>
      </p:sp>
      <p:sp>
        <p:nvSpPr>
          <p:cNvPr id="363" name="Shape 363"/>
          <p:cNvSpPr/>
          <p:nvPr/>
        </p:nvSpPr>
        <p:spPr>
          <a:xfrm>
            <a:off x="8284493" y="5029294"/>
            <a:ext cx="7815014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&lt;style&gt;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7700" b="1" dirty="0">
                <a:ea typeface="Helvetica Neue Thin"/>
                <a:cs typeface="+mn-lt"/>
                <a:sym typeface="Helvetica Neue Thin"/>
              </a:rPr>
              <a:t>		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[ styles here ]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&lt;/style&gt;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External </a:t>
            </a:r>
            <a:r>
              <a:rPr lang="en-US" dirty="0">
                <a:latin typeface="Helvetica Neue Black Condensed"/>
              </a:rPr>
              <a:t>S</a:t>
            </a:r>
            <a:r>
              <a:rPr dirty="0">
                <a:latin typeface="Helvetica Neue Black Condensed"/>
              </a:rPr>
              <a:t>tyles:</a:t>
            </a:r>
          </a:p>
        </p:txBody>
      </p:sp>
      <p:sp>
        <p:nvSpPr>
          <p:cNvPr id="363" name="Shape 363"/>
          <p:cNvSpPr/>
          <p:nvPr/>
        </p:nvSpPr>
        <p:spPr>
          <a:xfrm>
            <a:off x="391886" y="6298872"/>
            <a:ext cx="23158579" cy="11182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&lt;link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rel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=“stylesheet” </a:t>
            </a:r>
            <a:r>
              <a:rPr lang="en-US" sz="66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ea typeface="Helvetica Neue Thin"/>
                <a:cs typeface="+mn-lt"/>
                <a:sym typeface="Helvetica Neue Thin"/>
              </a:rPr>
              <a:t>type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=“text/</a:t>
            </a:r>
            <a:r>
              <a:rPr lang="en-US" sz="6600" b="1" dirty="0" err="1">
                <a:latin typeface="+mn-lt"/>
                <a:ea typeface="Helvetica Neue Thin"/>
                <a:cs typeface="+mn-lt"/>
                <a:sym typeface="Helvetica Neue Thin"/>
              </a:rPr>
              <a:t>css</a:t>
            </a:r>
            <a:r>
              <a:rPr lang="en-US" sz="6600" b="1" dirty="0">
                <a:latin typeface="+mn-lt"/>
                <a:ea typeface="Helvetica Neue Thin"/>
                <a:cs typeface="+mn-lt"/>
                <a:sym typeface="Helvetica Neue Thin"/>
              </a:rPr>
              <a:t>”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href</a:t>
            </a:r>
            <a:r>
              <a:rPr lang="en-US" sz="6600" b="1" dirty="0">
                <a:latin typeface="+mn-lt"/>
                <a:cs typeface="+mn-lt"/>
              </a:rPr>
              <a:t>=“</a:t>
            </a:r>
            <a:r>
              <a:rPr 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styles.css</a:t>
            </a:r>
            <a:r>
              <a:rPr lang="en-US" sz="6600" b="1" dirty="0">
                <a:latin typeface="+mn-lt"/>
                <a:cs typeface="+mn-lt"/>
              </a:rPr>
              <a:t>”</a:t>
            </a: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65155460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I</a:t>
            </a:r>
            <a:r>
              <a:rPr dirty="0">
                <a:solidFill>
                  <a:schemeClr val="accent3"/>
                </a:solidFill>
                <a:latin typeface="Helvetica Neue Black Condensed"/>
              </a:rPr>
              <a:t>nternal</a:t>
            </a:r>
            <a:r>
              <a:rPr dirty="0">
                <a:latin typeface="Helvetica Neue Black Condensed"/>
              </a:rPr>
              <a:t> </a:t>
            </a:r>
            <a:r>
              <a:rPr lang="en-US" dirty="0">
                <a:latin typeface="Helvetica Neue Black Condensed"/>
              </a:rPr>
              <a:t>Scripts</a:t>
            </a:r>
            <a:r>
              <a:rPr dirty="0">
                <a:latin typeface="Helvetica Neue Black Condensed"/>
              </a:rPr>
              <a:t>:</a:t>
            </a:r>
          </a:p>
        </p:txBody>
      </p:sp>
      <p:sp>
        <p:nvSpPr>
          <p:cNvPr id="363" name="Shape 363"/>
          <p:cNvSpPr/>
          <p:nvPr/>
        </p:nvSpPr>
        <p:spPr>
          <a:xfrm>
            <a:off x="8284493" y="5029294"/>
            <a:ext cx="8156046" cy="36574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</a:t>
            </a:r>
            <a:r>
              <a:rPr lang="en-US"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cript</a:t>
            </a: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7700" b="1" dirty="0">
                <a:ea typeface="Helvetica Neue Thin"/>
                <a:cs typeface="+mn-lt"/>
                <a:sym typeface="Helvetica Neue Thin"/>
              </a:rPr>
              <a:t>		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[ s</a:t>
            </a:r>
            <a:r>
              <a:rPr lang="en-US" sz="7700" b="1" dirty="0">
                <a:latin typeface="+mn-lt"/>
                <a:ea typeface="Helvetica Neue Thin"/>
                <a:cs typeface="+mn-lt"/>
                <a:sym typeface="Helvetica Neue Thin"/>
              </a:rPr>
              <a:t>cript</a:t>
            </a:r>
            <a:r>
              <a:rPr sz="7700" b="1" dirty="0">
                <a:latin typeface="+mn-lt"/>
                <a:ea typeface="Helvetica Neue Thin"/>
                <a:cs typeface="+mn-lt"/>
                <a:sym typeface="Helvetica Neue Thin"/>
              </a:rPr>
              <a:t>s here ]</a:t>
            </a:r>
          </a:p>
          <a:p>
            <a:pPr algn="l"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&lt;/s</a:t>
            </a:r>
            <a:r>
              <a:rPr lang="en-US"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cript</a:t>
            </a:r>
            <a:r>
              <a:rPr sz="77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475467599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/>
          </p:cNvSpPr>
          <p:nvPr>
            <p:ph type="title"/>
          </p:nvPr>
        </p:nvSpPr>
        <p:spPr>
          <a:xfrm>
            <a:off x="1473200" y="1391211"/>
            <a:ext cx="214376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dirty="0">
                <a:latin typeface="Helvetica Neue Black Condensed"/>
              </a:rPr>
              <a:t>For </a:t>
            </a:r>
            <a:r>
              <a:rPr lang="en-US" dirty="0">
                <a:solidFill>
                  <a:schemeClr val="accent3"/>
                </a:solidFill>
                <a:latin typeface="Helvetica Neue Black Condensed"/>
              </a:rPr>
              <a:t>External </a:t>
            </a:r>
            <a:r>
              <a:rPr lang="en-US" dirty="0">
                <a:latin typeface="Helvetica Neue Black Condensed"/>
              </a:rPr>
              <a:t>Scripts</a:t>
            </a:r>
            <a:r>
              <a:rPr dirty="0">
                <a:latin typeface="Helvetica Neue Black Condensed"/>
              </a:rPr>
              <a:t>:</a:t>
            </a:r>
          </a:p>
        </p:txBody>
      </p:sp>
      <p:sp>
        <p:nvSpPr>
          <p:cNvPr id="363" name="Shape 363"/>
          <p:cNvSpPr/>
          <p:nvPr/>
        </p:nvSpPr>
        <p:spPr>
          <a:xfrm>
            <a:off x="391886" y="6298872"/>
            <a:ext cx="23158579" cy="111825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>
              <a:defRPr sz="75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pP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&lt;script </a:t>
            </a:r>
            <a:r>
              <a:rPr lang="en-US" sz="6600" b="1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src</a:t>
            </a:r>
            <a:r>
              <a:rPr lang="en-US" sz="6600" b="1" dirty="0">
                <a:latin typeface="+mn-lt"/>
                <a:cs typeface="+mn-lt"/>
              </a:rPr>
              <a:t>=“</a:t>
            </a:r>
            <a:r>
              <a:rPr lang="en-US" sz="66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script.js</a:t>
            </a:r>
            <a:r>
              <a:rPr lang="en-US" sz="6600" b="1" dirty="0">
                <a:latin typeface="+mn-lt"/>
                <a:cs typeface="+mn-lt"/>
              </a:rPr>
              <a:t>”</a:t>
            </a:r>
            <a:r>
              <a:rPr lang="en-US" sz="6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+mn-lt"/>
                <a:cs typeface="+mn-lt"/>
              </a:rPr>
              <a:t>&gt;&lt;/script&gt;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631237256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3116165" y="2766138"/>
            <a:ext cx="18151670" cy="818372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defRPr sz="7100"/>
            </a:pPr>
            <a:br>
              <a:rPr lang="en-US" sz="7700" b="1" dirty="0">
                <a:latin typeface="Helvetica Neue Black Condensed"/>
              </a:rPr>
            </a:br>
            <a:r>
              <a:rPr lang="en-US" sz="7700" b="1" dirty="0">
                <a:latin typeface="Helvetica Neue Black Condensed"/>
              </a:rPr>
              <a:t>We always want to load</a:t>
            </a:r>
            <a:br>
              <a:rPr lang="en-US" sz="7700" b="1" dirty="0">
                <a:latin typeface="Helvetica Neue Black Condensed"/>
              </a:rPr>
            </a:br>
            <a:r>
              <a:rPr lang="en-US"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i="1" dirty="0">
                <a:latin typeface="Helvetica Neue Black Condensed"/>
              </a:rPr>
              <a:t>first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lack Condensed"/>
              </a:rPr>
              <a:t>(in the head) </a:t>
            </a:r>
            <a:r>
              <a:rPr lang="en-US" sz="7700" b="1" dirty="0">
                <a:latin typeface="Helvetica Neue Black Condensed"/>
              </a:rPr>
              <a:t>and</a:t>
            </a:r>
            <a:br>
              <a:rPr lang="en-US" sz="7700" b="1" dirty="0">
                <a:latin typeface="Helvetica Neue Black Condensed"/>
              </a:rPr>
            </a:br>
            <a:r>
              <a:rPr lang="en-US" sz="7700" b="1" dirty="0" err="1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Javascript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i="1" dirty="0">
                <a:latin typeface="Helvetica Neue Black Condensed"/>
              </a:rPr>
              <a:t>last</a:t>
            </a:r>
            <a:r>
              <a:rPr lang="en-US" sz="7700" b="1" dirty="0">
                <a:latin typeface="Helvetica Neue Black Condensed"/>
              </a:rPr>
              <a:t> </a:t>
            </a:r>
            <a:r>
              <a:rPr lang="en-US" sz="77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lack Condensed"/>
              </a:rPr>
              <a:t>(bottom of body)</a:t>
            </a:r>
            <a:r>
              <a:rPr lang="en-US" sz="7700" b="1" dirty="0">
                <a:solidFill>
                  <a:schemeClr val="tx1"/>
                </a:solidFill>
                <a:latin typeface="Helvetica Neue Black Condensed"/>
              </a:rPr>
              <a:t>.</a:t>
            </a:r>
            <a:br>
              <a:rPr lang="en-US" sz="7700" b="1" dirty="0">
                <a:solidFill>
                  <a:schemeClr val="tx1"/>
                </a:solidFill>
                <a:latin typeface="Helvetica Neue Black Condensed"/>
              </a:rPr>
            </a:br>
            <a:endParaRPr sz="7700" b="1" dirty="0">
              <a:solidFill>
                <a:schemeClr val="tx1"/>
              </a:solidFill>
              <a:latin typeface="Helvetica Neue Black Condensed"/>
            </a:endParaRPr>
          </a:p>
          <a:p>
            <a:pPr algn="ctr">
              <a:defRPr sz="7100"/>
            </a:pPr>
            <a:r>
              <a:rPr sz="7700" b="1" dirty="0">
                <a:latin typeface="Helvetica Neue Black Condensed"/>
              </a:rPr>
              <a:t>This allows </a:t>
            </a:r>
            <a:r>
              <a:rPr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images and other assets</a:t>
            </a:r>
            <a:r>
              <a:rPr sz="7700" b="1" dirty="0">
                <a:latin typeface="Helvetica Neue Black Condensed"/>
              </a:rPr>
              <a:t> to load </a:t>
            </a:r>
            <a:r>
              <a:rPr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faster</a:t>
            </a:r>
            <a:br>
              <a:rPr lang="en-US" sz="77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</a:br>
            <a:endParaRPr sz="7700" b="1" dirty="0">
              <a:latin typeface="Helvetica Neue Black Condensed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title"/>
          </p:nvPr>
        </p:nvSpPr>
        <p:spPr>
          <a:xfrm>
            <a:off x="1502410" y="1514475"/>
            <a:ext cx="16485870" cy="1446530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>
              <a:defRPr sz="6000">
                <a:solidFill>
                  <a:srgbClr val="A6AAA9"/>
                </a:solidFill>
              </a:defRPr>
            </a:pPr>
            <a:r>
              <a:rPr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HTML is a </a:t>
            </a:r>
            <a:r>
              <a:rPr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markup</a:t>
            </a:r>
            <a:r>
              <a:rPr sz="6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 Black Condensed"/>
                <a:cs typeface="+mn-lt"/>
              </a:rPr>
              <a:t> language</a:t>
            </a:r>
            <a:endParaRPr lang="en-US" sz="6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 Black Condensed"/>
              <a:cs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15440" y="9561423"/>
            <a:ext cx="20034250" cy="1455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en-US" sz="4400" dirty="0">
                <a:solidFill>
                  <a:srgbClr val="FFC000"/>
                </a:solidFill>
              </a:rPr>
              <a:t>Tags</a:t>
            </a:r>
            <a:r>
              <a:rPr lang="en-US" sz="4400" dirty="0"/>
              <a:t> are hidden keywords within a web page that define how your web browser must </a:t>
            </a:r>
            <a:r>
              <a:rPr lang="en-US" sz="4400" b="1" dirty="0"/>
              <a:t>format</a:t>
            </a:r>
            <a:r>
              <a:rPr lang="en-US" sz="4400" dirty="0"/>
              <a:t> and </a:t>
            </a:r>
            <a:r>
              <a:rPr lang="en-US" sz="4400" b="1" dirty="0"/>
              <a:t>display</a:t>
            </a:r>
            <a:r>
              <a:rPr lang="en-US" sz="4400" dirty="0"/>
              <a:t> the content.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615440" y="3789680"/>
            <a:ext cx="19749770" cy="28098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markup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language is a system for annotating a document in a way that is syntactically distinguishable from the text, meaning when the document is processed for display, the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markup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language is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not shown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, and is only used to 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format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the text.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615440" y="7614493"/>
            <a:ext cx="15073037" cy="1118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algn="l">
              <a:defRPr>
                <a:solidFill>
                  <a:srgbClr val="DCDEE0"/>
                </a:solidFill>
              </a:defRPr>
            </a:pPr>
            <a:r>
              <a:rPr sz="6600" b="1" dirty="0">
                <a:latin typeface="Helvetica Neue Black Condensed"/>
                <a:cs typeface="+mn-lt"/>
                <a:sym typeface="+mn-ea"/>
              </a:rPr>
              <a:t>HTML uses </a:t>
            </a:r>
            <a:r>
              <a:rPr lang="en-US" sz="6600" b="1" dirty="0">
                <a:solidFill>
                  <a:srgbClr val="BA9311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Tag</a:t>
            </a:r>
            <a:r>
              <a:rPr lang="en-US" sz="6600" b="1" dirty="0">
                <a:solidFill>
                  <a:srgbClr val="BA9311"/>
                </a:solidFill>
                <a:latin typeface="Helvetica Neue Black Condensed"/>
                <a:cs typeface="+mn-lt"/>
                <a:sym typeface="+mn-ea"/>
              </a:rPr>
              <a:t>s</a:t>
            </a:r>
            <a:r>
              <a:rPr sz="6600" b="1" dirty="0">
                <a:latin typeface="Helvetica Neue Black Condensed"/>
                <a:cs typeface="+mn-lt"/>
                <a:sym typeface="+mn-ea"/>
              </a:rPr>
              <a:t> to </a:t>
            </a:r>
            <a:r>
              <a:rPr sz="6600" b="1" dirty="0"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markup</a:t>
            </a:r>
            <a:r>
              <a:rPr sz="6600" b="1" dirty="0">
                <a:latin typeface="Helvetica Neue Black Condensed"/>
                <a:cs typeface="+mn-lt"/>
                <a:sym typeface="+mn-ea"/>
              </a:rPr>
              <a:t> </a:t>
            </a:r>
            <a:r>
              <a:rPr sz="6600" b="1" dirty="0">
                <a:solidFill>
                  <a:schemeClr val="accent4"/>
                </a:solidFill>
                <a:latin typeface="Helvetica Neue Black Condensed"/>
                <a:ea typeface="Helvetica Neue Black Condensed"/>
                <a:cs typeface="+mn-lt"/>
                <a:sym typeface="Helvetica Neue Black Condensed"/>
              </a:rPr>
              <a:t>element</a:t>
            </a:r>
            <a:r>
              <a:rPr sz="6600" b="1" dirty="0">
                <a:solidFill>
                  <a:schemeClr val="accent4"/>
                </a:solidFill>
                <a:latin typeface="Helvetica Neue Black Condensed"/>
                <a:cs typeface="+mn-lt"/>
                <a:sym typeface="+mn-ea"/>
              </a:rPr>
              <a:t>s</a:t>
            </a:r>
            <a:endParaRPr lang="en-US" sz="5800" b="1" i="0" strike="noStrike" cap="none" spc="0" normalizeH="0" baseline="0" dirty="0">
              <a:ln>
                <a:noFill/>
              </a:ln>
              <a:solidFill>
                <a:schemeClr val="accent4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</a:endParaRP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CE9B21-6126-4A2D-8347-187A5FAE30B1}"/>
              </a:ext>
            </a:extLst>
          </p:cNvPr>
          <p:cNvSpPr txBox="1"/>
          <p:nvPr/>
        </p:nvSpPr>
        <p:spPr>
          <a:xfrm>
            <a:off x="7750628" y="2537972"/>
            <a:ext cx="8882743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b="1" dirty="0">
                <a:latin typeface="Helvetica Neue Black Condensed"/>
              </a:rPr>
              <a:t>What is </a:t>
            </a:r>
            <a:r>
              <a:rPr lang="en-US" sz="77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 Neue Black Condensed"/>
              </a:rPr>
              <a:t>CSS</a:t>
            </a:r>
            <a:r>
              <a:rPr lang="en-US" sz="7700" b="1" dirty="0">
                <a:latin typeface="Helvetica Neue Black Condensed"/>
              </a:rPr>
              <a:t>?</a:t>
            </a:r>
            <a:endParaRPr kumimoji="0" lang="en-US" sz="7700" b="1" i="0" u="none" strike="noStrike" cap="none" spc="0" normalizeH="0" baseline="0" dirty="0">
              <a:ln>
                <a:noFill/>
              </a:ln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E550B-FEA4-4D4B-9803-A53AE3A90D93}"/>
              </a:ext>
            </a:extLst>
          </p:cNvPr>
          <p:cNvSpPr txBox="1"/>
          <p:nvPr/>
        </p:nvSpPr>
        <p:spPr>
          <a:xfrm>
            <a:off x="2273559" y="4304351"/>
            <a:ext cx="19836882" cy="68736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CSS is a </a:t>
            </a:r>
            <a:r>
              <a:rPr lang="en-US" sz="5500" i="1" dirty="0"/>
              <a:t>style sheet </a:t>
            </a:r>
            <a:r>
              <a:rPr lang="en-US" sz="5500" dirty="0"/>
              <a:t>language and an abbreviation for “</a:t>
            </a:r>
            <a:r>
              <a:rPr lang="en-US" sz="55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Cascading Style Sheets</a:t>
            </a:r>
            <a:r>
              <a:rPr lang="en-US" sz="5500" dirty="0"/>
              <a:t>.”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CSS uses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selectors</a:t>
            </a:r>
            <a:r>
              <a:rPr lang="en-US" sz="5500" dirty="0"/>
              <a:t> and </a:t>
            </a:r>
            <a:r>
              <a:rPr lang="en-US"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properties</a:t>
            </a:r>
            <a:r>
              <a:rPr lang="en-US" sz="5500" dirty="0"/>
              <a:t> to style structured documents, like HTML.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This combination of selectors + properties allows CSS to apply </a:t>
            </a:r>
            <a:r>
              <a:rPr kumimoji="0" lang="en-US" sz="55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specific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styles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specific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elements</a:t>
            </a:r>
            <a:r>
              <a:rPr lang="en-US" sz="5500" dirty="0"/>
              <a:t>, and more!</a:t>
            </a: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617A66-CFAA-427D-B88D-2BE2996C4878}"/>
              </a:ext>
            </a:extLst>
          </p:cNvPr>
          <p:cNvSpPr txBox="1"/>
          <p:nvPr/>
        </p:nvSpPr>
        <p:spPr>
          <a:xfrm>
            <a:off x="8916955" y="1487317"/>
            <a:ext cx="6550089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7700" dirty="0">
                <a:latin typeface="Helvetica Neue Black Condensed"/>
              </a:rPr>
              <a:t>How to link CSS    HTML</a:t>
            </a:r>
            <a:endParaRPr kumimoji="0" lang="en-US" sz="77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79C06D-988B-4877-8E69-D79996CB3AC0}"/>
              </a:ext>
            </a:extLst>
          </p:cNvPr>
          <p:cNvSpPr/>
          <p:nvPr/>
        </p:nvSpPr>
        <p:spPr>
          <a:xfrm>
            <a:off x="11551300" y="2785119"/>
            <a:ext cx="752669" cy="1100026"/>
          </a:xfrm>
          <a:prstGeom prst="rightArrow">
            <a:avLst>
              <a:gd name="adj1" fmla="val 50000"/>
              <a:gd name="adj2" fmla="val 50000"/>
            </a:avLst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0FA0A-3DFE-4098-B243-007A45A92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60" y="4646645"/>
            <a:ext cx="12468060" cy="74884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ED44AA-81F7-4C55-99F7-A6BB7151C241}"/>
              </a:ext>
            </a:extLst>
          </p:cNvPr>
          <p:cNvSpPr txBox="1"/>
          <p:nvPr/>
        </p:nvSpPr>
        <p:spPr>
          <a:xfrm>
            <a:off x="3748542" y="4850618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Inline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F98151-74FA-47D7-B6E5-D0DF853ECAC6}"/>
              </a:ext>
            </a:extLst>
          </p:cNvPr>
          <p:cNvSpPr txBox="1"/>
          <p:nvPr/>
        </p:nvSpPr>
        <p:spPr>
          <a:xfrm>
            <a:off x="3748542" y="10851632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External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8415B-9B14-4462-AA92-269F1DC15838}"/>
              </a:ext>
            </a:extLst>
          </p:cNvPr>
          <p:cNvSpPr txBox="1"/>
          <p:nvPr/>
        </p:nvSpPr>
        <p:spPr>
          <a:xfrm>
            <a:off x="3748542" y="7851125"/>
            <a:ext cx="3415004" cy="94897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5500" i="1" dirty="0"/>
              <a:t>Internal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E30EE-3AEE-4A3F-AD20-33DE22AF3241}"/>
              </a:ext>
            </a:extLst>
          </p:cNvPr>
          <p:cNvSpPr txBox="1"/>
          <p:nvPr/>
        </p:nvSpPr>
        <p:spPr>
          <a:xfrm>
            <a:off x="8916954" y="994129"/>
            <a:ext cx="6550089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5B1BB-FFD9-4699-BFDA-CDCBE0D7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525" y="2616370"/>
            <a:ext cx="8228946" cy="272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F2580-8A97-490A-8078-07047B7BD067}"/>
              </a:ext>
            </a:extLst>
          </p:cNvPr>
          <p:cNvSpPr txBox="1"/>
          <p:nvPr/>
        </p:nvSpPr>
        <p:spPr>
          <a:xfrm>
            <a:off x="3997386" y="6094157"/>
            <a:ext cx="16389223" cy="4334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At its core, CSS operates by: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Declaring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 HTML tag that will have rules applied</a:t>
            </a: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Opening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its curly brackets { }</a:t>
            </a:r>
          </a:p>
          <a:p>
            <a:pPr marL="1143000" marR="0" indent="-11430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Placing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styling rules inside the brackets { }</a:t>
            </a: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1E30EE-3AEE-4A3F-AD20-33DE22AF3241}"/>
              </a:ext>
            </a:extLst>
          </p:cNvPr>
          <p:cNvSpPr txBox="1"/>
          <p:nvPr/>
        </p:nvSpPr>
        <p:spPr>
          <a:xfrm>
            <a:off x="8916954" y="994129"/>
            <a:ext cx="6550089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Syntax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05B1BB-FFD9-4699-BFDA-CDCBE0D7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525" y="2616370"/>
            <a:ext cx="8228946" cy="27238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3F2580-8A97-490A-8078-07047B7BD067}"/>
              </a:ext>
            </a:extLst>
          </p:cNvPr>
          <p:cNvSpPr txBox="1"/>
          <p:nvPr/>
        </p:nvSpPr>
        <p:spPr>
          <a:xfrm>
            <a:off x="2069062" y="5946939"/>
            <a:ext cx="20245872" cy="60272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There are many styling properties out there that </a:t>
            </a:r>
            <a:r>
              <a:rPr kumimoji="0" lang="en-US" sz="5500" b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can be adjusted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!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 developer can apply as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few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or as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many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styling rules as needed or desired.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The declared rules affect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 occurrences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of the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tag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in which they are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declared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3013464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B44257-D173-4226-B9FC-60EA9C070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695" y="9039787"/>
            <a:ext cx="8342583" cy="3181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B9DA68-9822-4628-9819-9B74E9779054}"/>
              </a:ext>
            </a:extLst>
          </p:cNvPr>
          <p:cNvSpPr txBox="1"/>
          <p:nvPr/>
        </p:nvSpPr>
        <p:spPr>
          <a:xfrm>
            <a:off x="7330751" y="765155"/>
            <a:ext cx="972249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Basic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7C8E2A-AF5C-4567-9FD2-558A4760EF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260" y="3517253"/>
            <a:ext cx="19437193" cy="4057968"/>
          </a:xfrm>
          <a:prstGeom prst="rect">
            <a:avLst/>
          </a:prstGeom>
        </p:spPr>
      </p:pic>
      <p:sp>
        <p:nvSpPr>
          <p:cNvPr id="10" name="Plus Sign 9">
            <a:extLst>
              <a:ext uri="{FF2B5EF4-FFF2-40B4-BE49-F238E27FC236}">
                <a16:creationId xmlns:a16="http://schemas.microsoft.com/office/drawing/2014/main" id="{E5350DE9-4D2B-4C9A-ACB9-0C6ABE6FD9E8}"/>
              </a:ext>
            </a:extLst>
          </p:cNvPr>
          <p:cNvSpPr/>
          <p:nvPr/>
        </p:nvSpPr>
        <p:spPr>
          <a:xfrm>
            <a:off x="13837505" y="6223653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11DA3-3DB6-4186-81CC-0F32456DA655}"/>
              </a:ext>
            </a:extLst>
          </p:cNvPr>
          <p:cNvSpPr txBox="1"/>
          <p:nvPr/>
        </p:nvSpPr>
        <p:spPr>
          <a:xfrm>
            <a:off x="8663444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8D9AC9-B711-4BA3-B2EA-5CB4C928C418}"/>
              </a:ext>
            </a:extLst>
          </p:cNvPr>
          <p:cNvSpPr txBox="1"/>
          <p:nvPr/>
        </p:nvSpPr>
        <p:spPr>
          <a:xfrm>
            <a:off x="16660160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D57F81B7-1EFC-43C1-B5ED-258A889CD4B8}"/>
              </a:ext>
            </a:extLst>
          </p:cNvPr>
          <p:cNvSpPr/>
          <p:nvPr/>
        </p:nvSpPr>
        <p:spPr>
          <a:xfrm>
            <a:off x="21381248" y="6287689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9B06B-78E4-4330-A07F-0014610D645E}"/>
              </a:ext>
            </a:extLst>
          </p:cNvPr>
          <p:cNvSpPr txBox="1"/>
          <p:nvPr/>
        </p:nvSpPr>
        <p:spPr>
          <a:xfrm>
            <a:off x="3228392" y="998669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/>
          </p:cNvSpPr>
          <p:nvPr>
            <p:ph type="title"/>
          </p:nvPr>
        </p:nvSpPr>
        <p:spPr>
          <a:xfrm>
            <a:off x="1193283" y="5311451"/>
            <a:ext cx="9667552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6000">
                <a:solidFill>
                  <a:srgbClr val="A6AAA9"/>
                </a:solidFill>
              </a:defRPr>
            </a:pPr>
            <a:r>
              <a:rPr lang="en-US" sz="5500" dirty="0">
                <a:solidFill>
                  <a:schemeClr val="tx1"/>
                </a:solidFill>
              </a:rPr>
              <a:t>We utilize the </a:t>
            </a:r>
            <a:r>
              <a:rPr lang="en-US" sz="5500" dirty="0">
                <a:solidFill>
                  <a:schemeClr val="accent3"/>
                </a:solidFill>
              </a:rPr>
              <a:t>box-model</a:t>
            </a:r>
            <a:r>
              <a:rPr lang="en-US" sz="5500" dirty="0">
                <a:solidFill>
                  <a:schemeClr val="tx1"/>
                </a:solidFill>
              </a:rPr>
              <a:t> w</a:t>
            </a:r>
            <a:r>
              <a:rPr sz="5500" dirty="0">
                <a:solidFill>
                  <a:schemeClr val="tx1"/>
                </a:solidFill>
              </a:rPr>
              <a:t>hen visualizing the </a:t>
            </a:r>
            <a:r>
              <a:rPr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space</a:t>
            </a:r>
            <a:r>
              <a:rPr sz="5500" dirty="0">
                <a:solidFill>
                  <a:schemeClr val="tx1"/>
                </a:solidFill>
              </a:rPr>
              <a:t> taken up by an </a:t>
            </a:r>
            <a:r>
              <a:rPr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element</a:t>
            </a:r>
            <a:r>
              <a:rPr lang="en-US" sz="5500" dirty="0">
                <a:solidFill>
                  <a:schemeClr val="tx1"/>
                </a:solidFill>
              </a:rPr>
              <a:t>.</a:t>
            </a:r>
            <a:endParaRPr sz="55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2AD2CB-442A-4F35-97C7-6415AD567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19" y="3058060"/>
            <a:ext cx="10487899" cy="7935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5DA0E-FC4C-4865-8299-FE4038E01680}"/>
              </a:ext>
            </a:extLst>
          </p:cNvPr>
          <p:cNvSpPr txBox="1"/>
          <p:nvPr/>
        </p:nvSpPr>
        <p:spPr>
          <a:xfrm>
            <a:off x="933062" y="2043760"/>
            <a:ext cx="9927772" cy="16414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The </a:t>
            </a:r>
            <a:r>
              <a:rPr kumimoji="0" lang="en-US" sz="100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</a:t>
            </a: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EA01FD8-557E-4AD2-A49F-C615B3D5301B}"/>
              </a:ext>
            </a:extLst>
          </p:cNvPr>
          <p:cNvSpPr txBox="1"/>
          <p:nvPr/>
        </p:nvSpPr>
        <p:spPr>
          <a:xfrm>
            <a:off x="211014" y="2390467"/>
            <a:ext cx="8036171" cy="102592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</a:t>
            </a:r>
            <a:r>
              <a:rPr kumimoji="0" lang="en-US" sz="3300" b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ext, </a:t>
            </a:r>
            <a:r>
              <a:rPr kumimoji="0" lang="en-US" sz="3300" i="1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img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, </a:t>
            </a:r>
            <a:r>
              <a:rPr kumimoji="0" lang="en-US" sz="3300" i="1" u="none" strike="noStrike" cap="none" spc="0" normalizeH="0" baseline="0" dirty="0" err="1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etc</a:t>
            </a: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Padding</a:t>
            </a:r>
            <a:r>
              <a:rPr lang="en-US" sz="33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:</a:t>
            </a:r>
            <a:r>
              <a:rPr lang="en-US" sz="3300" b="1" dirty="0">
                <a:latin typeface="Helvetica Neue Black Condensed"/>
              </a:rPr>
              <a:t>  </a:t>
            </a:r>
            <a:r>
              <a:rPr lang="en-US" sz="3300" i="1" dirty="0"/>
              <a:t>transparent area around 	content inside box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b="1" dirty="0">
              <a:latin typeface="Helvetica Neue Black Condensed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Border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</a:t>
            </a:r>
            <a:r>
              <a:rPr kumimoji="0" lang="en-US" sz="3300" b="1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goes around padding + content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3300" b="1" u="sng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Margin</a:t>
            </a:r>
            <a:r>
              <a:rPr lang="en-US" sz="33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Helvetica Neue Black Condensed"/>
              </a:rPr>
              <a:t>:</a:t>
            </a:r>
            <a:r>
              <a:rPr lang="en-US" sz="3300" b="1" dirty="0">
                <a:latin typeface="Helvetica Neue Black Condensed"/>
              </a:rPr>
              <a:t>  </a:t>
            </a:r>
            <a:r>
              <a:rPr lang="en-US" sz="3300" i="1" dirty="0"/>
              <a:t>space between boxes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i="1" dirty="0"/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3300" b="1" dirty="0">
              <a:latin typeface="Helvetica Neue Black Condensed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1" u="sng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Fill Area</a:t>
            </a:r>
            <a:r>
              <a:rPr kumimoji="0" lang="en-US" sz="3300" b="1" u="none" strike="noStrike" cap="none" spc="0" normalizeH="0" baseline="0" dirty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:  </a:t>
            </a:r>
            <a:r>
              <a:rPr kumimoji="0" lang="en-US" sz="33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sym typeface="Helvetica Neue Light"/>
              </a:rPr>
              <a:t>area filled with background-	color or background-image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3C136-31B3-4A09-B4EF-7DF0ECD38BB1}"/>
              </a:ext>
            </a:extLst>
          </p:cNvPr>
          <p:cNvSpPr txBox="1"/>
          <p:nvPr/>
        </p:nvSpPr>
        <p:spPr>
          <a:xfrm>
            <a:off x="12920586" y="648843"/>
            <a:ext cx="5570874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F93B00-4EB7-4EB7-AF2B-0AA98708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1342" y="2390467"/>
            <a:ext cx="13949363" cy="10676690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69335B9-765D-4F15-8BE7-FE4D3521EDAC}"/>
              </a:ext>
            </a:extLst>
          </p:cNvPr>
          <p:cNvCxnSpPr>
            <a:cxnSpLocks/>
          </p:cNvCxnSpPr>
          <p:nvPr/>
        </p:nvCxnSpPr>
        <p:spPr>
          <a:xfrm rot="10800000">
            <a:off x="5609496" y="2795956"/>
            <a:ext cx="8106505" cy="5328136"/>
          </a:xfrm>
          <a:prstGeom prst="bentConnector3">
            <a:avLst>
              <a:gd name="adj1" fmla="val -108"/>
            </a:avLst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7D0B544-D37B-4B6D-AF73-6F6D924ACF66}"/>
              </a:ext>
            </a:extLst>
          </p:cNvPr>
          <p:cNvCxnSpPr>
            <a:cxnSpLocks/>
          </p:cNvCxnSpPr>
          <p:nvPr/>
        </p:nvCxnSpPr>
        <p:spPr>
          <a:xfrm rot="10800000">
            <a:off x="7719646" y="4765431"/>
            <a:ext cx="5026268" cy="265626"/>
          </a:xfrm>
          <a:prstGeom prst="bentConnector3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0C465E72-9847-4C51-90D5-3FD61BD1E1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62446" y="6383214"/>
            <a:ext cx="3552092" cy="881055"/>
          </a:xfrm>
          <a:prstGeom prst="bentConnector3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FF92966-8FCF-485C-8110-072B096EDE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98325" y="8529581"/>
            <a:ext cx="2872152" cy="1306227"/>
          </a:xfrm>
          <a:prstGeom prst="bentConnector3">
            <a:avLst>
              <a:gd name="adj1" fmla="val -816"/>
            </a:avLst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7C4807-1C07-4EF1-97FF-2FDD0ED97D0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7185" y="8191035"/>
            <a:ext cx="7458838" cy="3639093"/>
          </a:xfrm>
          <a:prstGeom prst="bentConnector3">
            <a:avLst>
              <a:gd name="adj1" fmla="val 20"/>
            </a:avLst>
          </a:prstGeom>
          <a:ln>
            <a:solidFill>
              <a:schemeClr val="accent5">
                <a:lumMod val="40000"/>
                <a:lumOff val="60000"/>
              </a:schemeClr>
            </a:solidFill>
            <a:tailEnd type="triangle"/>
          </a:ln>
          <a:effectLst>
            <a:glow rad="762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568704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6CF34E-0548-4A41-A3DA-D437E0205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132" y="7526150"/>
            <a:ext cx="17419735" cy="5219765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3E777B-89CD-4960-B220-184240090812}"/>
              </a:ext>
            </a:extLst>
          </p:cNvPr>
          <p:cNvCxnSpPr>
            <a:cxnSpLocks/>
          </p:cNvCxnSpPr>
          <p:nvPr/>
        </p:nvCxnSpPr>
        <p:spPr>
          <a:xfrm flipH="1">
            <a:off x="8335108" y="5051162"/>
            <a:ext cx="4835659" cy="4426946"/>
          </a:xfrm>
          <a:prstGeom prst="straightConnector1">
            <a:avLst/>
          </a:prstGeom>
          <a:noFill/>
          <a:ln w="12700" cap="flat">
            <a:solidFill>
              <a:schemeClr val="accent3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3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05702D-A1A2-4B8A-803C-D068F7C42399}"/>
              </a:ext>
            </a:extLst>
          </p:cNvPr>
          <p:cNvCxnSpPr>
            <a:cxnSpLocks/>
          </p:cNvCxnSpPr>
          <p:nvPr/>
        </p:nvCxnSpPr>
        <p:spPr>
          <a:xfrm>
            <a:off x="15439292" y="5033577"/>
            <a:ext cx="2725616" cy="3987331"/>
          </a:xfrm>
          <a:prstGeom prst="straightConnector1">
            <a:avLst/>
          </a:prstGeom>
          <a:noFill/>
          <a:ln w="12700" cap="flat">
            <a:solidFill>
              <a:schemeClr val="accent3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3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A01FD8-557E-4AD2-A49F-C615B3D5301B}"/>
              </a:ext>
            </a:extLst>
          </p:cNvPr>
          <p:cNvSpPr txBox="1"/>
          <p:nvPr/>
        </p:nvSpPr>
        <p:spPr>
          <a:xfrm>
            <a:off x="1466087" y="4275701"/>
            <a:ext cx="21451823" cy="21339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857250" indent="-857250" algn="l">
              <a:buFont typeface="Arial" panose="020B0604020202020204" pitchFamily="34" charset="0"/>
              <a:buChar char="•"/>
            </a:pP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Total Height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= T border + T padding +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Specified height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+ B padding + B border</a:t>
            </a: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440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857250" marR="0" indent="-8572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Total Width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= R border + R padding + </a:t>
            </a:r>
            <a:r>
              <a:rPr kumimoji="0" lang="en-US" sz="4400" b="1" i="1" u="none" strike="noStrike" cap="none" spc="0" normalizeH="0" baseline="0" dirty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Specified width </a:t>
            </a:r>
            <a:r>
              <a:rPr kumimoji="0" lang="en-US" sz="440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+ L padding + L border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B3C136-31B3-4A09-B4EF-7DF0ECD38BB1}"/>
              </a:ext>
            </a:extLst>
          </p:cNvPr>
          <p:cNvSpPr txBox="1"/>
          <p:nvPr/>
        </p:nvSpPr>
        <p:spPr>
          <a:xfrm>
            <a:off x="8487615" y="686698"/>
            <a:ext cx="7408768" cy="24724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Box-Model: Height &amp; Width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D91639D-74AA-495F-9D25-2BEA2AA2C294}"/>
              </a:ext>
            </a:extLst>
          </p:cNvPr>
          <p:cNvCxnSpPr>
            <a:cxnSpLocks/>
          </p:cNvCxnSpPr>
          <p:nvPr/>
        </p:nvCxnSpPr>
        <p:spPr>
          <a:xfrm>
            <a:off x="15175523" y="6409619"/>
            <a:ext cx="720860" cy="3068489"/>
          </a:xfrm>
          <a:prstGeom prst="straightConnector1">
            <a:avLst/>
          </a:prstGeom>
          <a:noFill/>
          <a:ln w="12700" cap="flat">
            <a:solidFill>
              <a:schemeClr val="accent4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656952-0B84-44A4-9CDD-C0D8D2774AC8}"/>
              </a:ext>
            </a:extLst>
          </p:cNvPr>
          <p:cNvCxnSpPr>
            <a:cxnSpLocks/>
          </p:cNvCxnSpPr>
          <p:nvPr/>
        </p:nvCxnSpPr>
        <p:spPr>
          <a:xfrm flipH="1">
            <a:off x="8669216" y="6409619"/>
            <a:ext cx="4237782" cy="3068489"/>
          </a:xfrm>
          <a:prstGeom prst="straightConnector1">
            <a:avLst/>
          </a:prstGeom>
          <a:noFill/>
          <a:ln w="12700" cap="flat">
            <a:solidFill>
              <a:schemeClr val="accent4">
                <a:lumMod val="40000"/>
                <a:lumOff val="60000"/>
              </a:schemeClr>
            </a:solidFill>
            <a:prstDash val="solid"/>
            <a:miter lim="400000"/>
            <a:tailEnd type="triangle"/>
          </a:ln>
          <a:effectLst>
            <a:glow rad="127000">
              <a:schemeClr val="accent4">
                <a:lumMod val="40000"/>
                <a:lumOff val="60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Arrow: Down 2">
            <a:extLst>
              <a:ext uri="{FF2B5EF4-FFF2-40B4-BE49-F238E27FC236}">
                <a16:creationId xmlns:a16="http://schemas.microsoft.com/office/drawing/2014/main" id="{F8EB2CA8-EA2A-4AA6-9C47-891449A3C41E}"/>
              </a:ext>
            </a:extLst>
          </p:cNvPr>
          <p:cNvSpPr/>
          <p:nvPr/>
        </p:nvSpPr>
        <p:spPr>
          <a:xfrm>
            <a:off x="16065500" y="8553450"/>
            <a:ext cx="257175" cy="584200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solidFill>
              <a:schemeClr val="accent2"/>
            </a:solidFill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4633683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460D7F-23D8-4AF3-88D3-71811DC7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599" y="3840002"/>
            <a:ext cx="18216375" cy="373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CD351B-90DE-4BF6-A902-7D2EE98B6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444" y="9286876"/>
            <a:ext cx="9553016" cy="26871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53B3C0-6171-453D-8AEA-096B2976A9FC}"/>
              </a:ext>
            </a:extLst>
          </p:cNvPr>
          <p:cNvSpPr txBox="1"/>
          <p:nvPr/>
        </p:nvSpPr>
        <p:spPr>
          <a:xfrm>
            <a:off x="7330751" y="765155"/>
            <a:ext cx="972249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Box-Model Example</a:t>
            </a: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050E2ADE-BC41-4B0B-8E0C-1F8331ED422D}"/>
              </a:ext>
            </a:extLst>
          </p:cNvPr>
          <p:cNvSpPr/>
          <p:nvPr/>
        </p:nvSpPr>
        <p:spPr>
          <a:xfrm>
            <a:off x="13837505" y="6223653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48A39-85CD-484D-B493-2CEDD8745D02}"/>
              </a:ext>
            </a:extLst>
          </p:cNvPr>
          <p:cNvSpPr txBox="1"/>
          <p:nvPr/>
        </p:nvSpPr>
        <p:spPr>
          <a:xfrm>
            <a:off x="8663444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944EF-D201-4A81-B213-DFAC081F94F3}"/>
              </a:ext>
            </a:extLst>
          </p:cNvPr>
          <p:cNvSpPr txBox="1"/>
          <p:nvPr/>
        </p:nvSpPr>
        <p:spPr>
          <a:xfrm>
            <a:off x="16660160" y="6223653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AA869AA1-CC43-4DAC-AA76-B894D4F7F79C}"/>
              </a:ext>
            </a:extLst>
          </p:cNvPr>
          <p:cNvSpPr/>
          <p:nvPr/>
        </p:nvSpPr>
        <p:spPr>
          <a:xfrm>
            <a:off x="21381248" y="6287689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95AB22-4DA3-4663-8368-6255FCC7CF9E}"/>
              </a:ext>
            </a:extLst>
          </p:cNvPr>
          <p:cNvSpPr txBox="1"/>
          <p:nvPr/>
        </p:nvSpPr>
        <p:spPr>
          <a:xfrm>
            <a:off x="3228392" y="998669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A2EDAC-121D-4264-9734-F2A44A6F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05" y="2625976"/>
            <a:ext cx="17785880" cy="4907896"/>
          </a:xfrm>
          <a:prstGeom prst="rect">
            <a:avLst/>
          </a:prstGeom>
        </p:spPr>
      </p:pic>
      <p:pic>
        <p:nvPicPr>
          <p:cNvPr id="8" name="Picture 7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94FD8431-2518-4E2E-AFB9-0C05FBA65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5" y="8068064"/>
            <a:ext cx="5347330" cy="35064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600C02-825B-46BF-9609-FA8754B37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889" y="8068064"/>
            <a:ext cx="6653877" cy="51737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CD1B06-898D-46B6-9260-E271587E3188}"/>
              </a:ext>
            </a:extLst>
          </p:cNvPr>
          <p:cNvSpPr txBox="1"/>
          <p:nvPr/>
        </p:nvSpPr>
        <p:spPr>
          <a:xfrm>
            <a:off x="5840983" y="732534"/>
            <a:ext cx="1136724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Multiple CSS Selectors</a:t>
            </a:r>
          </a:p>
        </p:txBody>
      </p:sp>
      <p:sp>
        <p:nvSpPr>
          <p:cNvPr id="12" name="Plus Sign 11">
            <a:extLst>
              <a:ext uri="{FF2B5EF4-FFF2-40B4-BE49-F238E27FC236}">
                <a16:creationId xmlns:a16="http://schemas.microsoft.com/office/drawing/2014/main" id="{E14B5E05-9DAE-4CDD-815F-82825E331895}"/>
              </a:ext>
            </a:extLst>
          </p:cNvPr>
          <p:cNvSpPr/>
          <p:nvPr/>
        </p:nvSpPr>
        <p:spPr>
          <a:xfrm>
            <a:off x="11524607" y="6281937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40A4E-4472-405B-AA64-DCE7E65A6279}"/>
              </a:ext>
            </a:extLst>
          </p:cNvPr>
          <p:cNvSpPr txBox="1"/>
          <p:nvPr/>
        </p:nvSpPr>
        <p:spPr>
          <a:xfrm>
            <a:off x="6171256" y="6281937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FFD3F-09E6-43D1-821B-E17FAC700D26}"/>
              </a:ext>
            </a:extLst>
          </p:cNvPr>
          <p:cNvSpPr txBox="1"/>
          <p:nvPr/>
        </p:nvSpPr>
        <p:spPr>
          <a:xfrm>
            <a:off x="14167972" y="6281937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7DDD646-68AE-4631-8CB6-3F6EC43EC323}"/>
              </a:ext>
            </a:extLst>
          </p:cNvPr>
          <p:cNvSpPr/>
          <p:nvPr/>
        </p:nvSpPr>
        <p:spPr>
          <a:xfrm>
            <a:off x="18369115" y="6345973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308BAB-4AE1-4D98-9799-CB37F1CB18D2}"/>
              </a:ext>
            </a:extLst>
          </p:cNvPr>
          <p:cNvSpPr txBox="1"/>
          <p:nvPr/>
        </p:nvSpPr>
        <p:spPr>
          <a:xfrm>
            <a:off x="8702559" y="1001117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B01EF-18EF-4C51-B308-E7301B1BFA03}"/>
              </a:ext>
            </a:extLst>
          </p:cNvPr>
          <p:cNvSpPr txBox="1"/>
          <p:nvPr/>
        </p:nvSpPr>
        <p:spPr>
          <a:xfrm>
            <a:off x="18586507" y="2625976"/>
            <a:ext cx="5235388" cy="31495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We can apply the same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ruleset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multiple tags at the same time!!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33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Just separate the elements with a 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comma</a:t>
            </a:r>
            <a:r>
              <a:rPr kumimoji="0" lang="en-US" sz="33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.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7624233" y="6360476"/>
            <a:ext cx="11413067" cy="2380615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100"/>
              </a:spcBef>
              <a:defRPr sz="7000"/>
            </a:pP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&lt;p&gt;</a:t>
            </a:r>
            <a:r>
              <a:rPr lang="en-US" dirty="0">
                <a:cs typeface="+mn-lt"/>
              </a:rPr>
              <a:t>Here is another tag!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&lt;/p&gt;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701800" y="756285"/>
            <a:ext cx="21437600" cy="342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pPr>
              <a:defRPr sz="10000"/>
            </a:pPr>
            <a:r>
              <a:rPr lang="en-US" b="1" dirty="0">
                <a:latin typeface="Helvetica Neue Black Condensed"/>
                <a:cs typeface="+mn-lt"/>
              </a:rPr>
              <a:t>B</a:t>
            </a:r>
            <a:r>
              <a:rPr b="1" dirty="0">
                <a:latin typeface="Helvetica Neue Black Condensed"/>
                <a:cs typeface="+mn-lt"/>
              </a:rPr>
              <a:t>asic </a:t>
            </a:r>
            <a:r>
              <a:rPr b="1" dirty="0">
                <a:solidFill>
                  <a:schemeClr val="accent3"/>
                </a:solidFill>
                <a:latin typeface="Helvetica Neue Black Condensed"/>
                <a:ea typeface="Helvetica Neue"/>
                <a:cs typeface="+mn-lt"/>
                <a:sym typeface="Helvetica Neue"/>
              </a:rPr>
              <a:t>tag</a:t>
            </a:r>
            <a:r>
              <a:rPr b="1" dirty="0">
                <a:latin typeface="Helvetica Neue Black Condensed"/>
                <a:cs typeface="+mn-lt"/>
              </a:rPr>
              <a:t> structure</a:t>
            </a:r>
            <a:r>
              <a:rPr lang="en-US" b="1" dirty="0">
                <a:latin typeface="Helvetica Neue Black Condensed"/>
                <a:cs typeface="+mn-lt"/>
              </a:rPr>
              <a:t>:</a:t>
            </a:r>
            <a:endParaRPr b="1" dirty="0">
              <a:latin typeface="Helvetica Neue Black Condensed"/>
              <a:cs typeface="+mn-lt"/>
            </a:endParaRPr>
          </a:p>
        </p:txBody>
      </p:sp>
      <p:sp>
        <p:nvSpPr>
          <p:cNvPr id="2" name="Shape 224"/>
          <p:cNvSpPr>
            <a:spLocks noGrp="1"/>
          </p:cNvSpPr>
          <p:nvPr/>
        </p:nvSpPr>
        <p:spPr>
          <a:xfrm>
            <a:off x="5803900" y="4305935"/>
            <a:ext cx="13233400" cy="23806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>
              <a:spcBef>
                <a:spcPts val="5100"/>
              </a:spcBef>
              <a:defRPr sz="7000"/>
            </a:pP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</a:t>
            </a:r>
            <a:r>
              <a:rPr lang="en-US"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h1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&gt;</a:t>
            </a:r>
            <a:r>
              <a:rPr lang="en-US" dirty="0">
                <a:cs typeface="+mn-lt"/>
              </a:rPr>
              <a:t>Let's learn some stuff!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&lt;/</a:t>
            </a:r>
            <a:r>
              <a:rPr lang="en-US"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h1</a:t>
            </a:r>
            <a:r>
              <a:rPr b="1" dirty="0">
                <a:solidFill>
                  <a:schemeClr val="accent6">
                    <a:satOff val="24555"/>
                    <a:lumOff val="22232"/>
                  </a:schemeClr>
                </a:solidFill>
                <a:ea typeface="Helvetica Neue"/>
                <a:cs typeface="+mn-lt"/>
                <a:sym typeface="Helvetica Neue"/>
              </a:rPr>
              <a:t>&gt;</a:t>
            </a:r>
            <a:endParaRPr b="1" dirty="0">
              <a:ea typeface="Helvetica Neue"/>
              <a:cs typeface="+mn-lt"/>
              <a:sym typeface="Helvetica Neue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07767" y="10795634"/>
            <a:ext cx="10625666" cy="7785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*Most tags require a closing tag to be valid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785310-77E2-4E12-9105-DABD1426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965" y="3245965"/>
            <a:ext cx="14613235" cy="38413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E6264-726E-475A-9CCC-B4602B6C1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563" y="3918314"/>
            <a:ext cx="4535153" cy="281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0605BE-FD10-4F80-BD90-8A55F1E13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965" y="9127085"/>
            <a:ext cx="14613235" cy="3760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C76A1D-00D6-42F8-A0D0-CBACF0541F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2139" y="9733820"/>
            <a:ext cx="4572000" cy="2819400"/>
          </a:xfrm>
          <a:prstGeom prst="rect">
            <a:avLst/>
          </a:prstGeom>
        </p:spPr>
      </p:pic>
      <p:sp>
        <p:nvSpPr>
          <p:cNvPr id="11" name="Plus Sign 10">
            <a:extLst>
              <a:ext uri="{FF2B5EF4-FFF2-40B4-BE49-F238E27FC236}">
                <a16:creationId xmlns:a16="http://schemas.microsoft.com/office/drawing/2014/main" id="{2B1BCB08-B956-4872-8CB4-E8975D36533A}"/>
              </a:ext>
            </a:extLst>
          </p:cNvPr>
          <p:cNvSpPr/>
          <p:nvPr/>
        </p:nvSpPr>
        <p:spPr>
          <a:xfrm>
            <a:off x="8944331" y="11629406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7BBDE7-5E3A-4112-8173-5842710DAC46}"/>
              </a:ext>
            </a:extLst>
          </p:cNvPr>
          <p:cNvSpPr txBox="1"/>
          <p:nvPr/>
        </p:nvSpPr>
        <p:spPr>
          <a:xfrm>
            <a:off x="5088702" y="11625110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007AEF-5D87-4630-81E3-5C246F089E74}"/>
              </a:ext>
            </a:extLst>
          </p:cNvPr>
          <p:cNvSpPr txBox="1"/>
          <p:nvPr/>
        </p:nvSpPr>
        <p:spPr>
          <a:xfrm>
            <a:off x="10448554" y="11625110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14" name="Equals 13">
            <a:extLst>
              <a:ext uri="{FF2B5EF4-FFF2-40B4-BE49-F238E27FC236}">
                <a16:creationId xmlns:a16="http://schemas.microsoft.com/office/drawing/2014/main" id="{1CB6BE5F-9B52-4BB3-970A-151A6F5763F0}"/>
              </a:ext>
            </a:extLst>
          </p:cNvPr>
          <p:cNvSpPr/>
          <p:nvPr/>
        </p:nvSpPr>
        <p:spPr>
          <a:xfrm>
            <a:off x="17023223" y="10337578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59A26-E776-4EB7-B013-E19D4691F93C}"/>
              </a:ext>
            </a:extLst>
          </p:cNvPr>
          <p:cNvSpPr txBox="1"/>
          <p:nvPr/>
        </p:nvSpPr>
        <p:spPr>
          <a:xfrm>
            <a:off x="18436809" y="7592001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935486-6C49-4E8D-A8CB-61FF799B8261}"/>
              </a:ext>
            </a:extLst>
          </p:cNvPr>
          <p:cNvSpPr txBox="1"/>
          <p:nvPr/>
        </p:nvSpPr>
        <p:spPr>
          <a:xfrm>
            <a:off x="7835152" y="323846"/>
            <a:ext cx="8713695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Combinators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E1D5CA-04EE-4AD2-B9B7-C78434A1D800}"/>
              </a:ext>
            </a:extLst>
          </p:cNvPr>
          <p:cNvSpPr txBox="1"/>
          <p:nvPr/>
        </p:nvSpPr>
        <p:spPr>
          <a:xfrm>
            <a:off x="885604" y="1831892"/>
            <a:ext cx="20206447" cy="14568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Child Selector: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use 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&gt;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separate two elements. </a:t>
            </a: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		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Styles are only applied if second element is immediate child of first.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850AF-935A-407F-BC6D-50C9A7949D02}"/>
              </a:ext>
            </a:extLst>
          </p:cNvPr>
          <p:cNvSpPr txBox="1"/>
          <p:nvPr/>
        </p:nvSpPr>
        <p:spPr>
          <a:xfrm>
            <a:off x="618283" y="7713012"/>
            <a:ext cx="16117459" cy="145680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Descendant Selector: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use a </a:t>
            </a:r>
            <a:r>
              <a:rPr kumimoji="0" lang="en-US" sz="44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space</a:t>
            </a:r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to separate the two elements.</a:t>
            </a:r>
          </a:p>
          <a:p>
            <a:pPr lvl="5" indent="0" algn="l"/>
            <a:r>
              <a:rPr kumimoji="0" lang="en-US" sz="44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							</a:t>
            </a:r>
            <a:r>
              <a:rPr kumimoji="0" lang="en-US" sz="44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 descendants receive styles.</a:t>
            </a: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607FD395-22C7-436F-96F2-0A76C1B46499}"/>
              </a:ext>
            </a:extLst>
          </p:cNvPr>
          <p:cNvSpPr/>
          <p:nvPr/>
        </p:nvSpPr>
        <p:spPr>
          <a:xfrm>
            <a:off x="8915115" y="5801208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 dirty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43BBF-1AAD-4E9A-B809-072A72E1E46E}"/>
              </a:ext>
            </a:extLst>
          </p:cNvPr>
          <p:cNvSpPr txBox="1"/>
          <p:nvPr/>
        </p:nvSpPr>
        <p:spPr>
          <a:xfrm>
            <a:off x="5059486" y="5796912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E94E8AB-8663-4D24-8061-1DECBFDD4452}"/>
              </a:ext>
            </a:extLst>
          </p:cNvPr>
          <p:cNvSpPr txBox="1"/>
          <p:nvPr/>
        </p:nvSpPr>
        <p:spPr>
          <a:xfrm>
            <a:off x="10419338" y="5796912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22" name="Equals 21">
            <a:extLst>
              <a:ext uri="{FF2B5EF4-FFF2-40B4-BE49-F238E27FC236}">
                <a16:creationId xmlns:a16="http://schemas.microsoft.com/office/drawing/2014/main" id="{F5CAC633-8A65-4DC1-BAF8-2CDF7529630D}"/>
              </a:ext>
            </a:extLst>
          </p:cNvPr>
          <p:cNvSpPr/>
          <p:nvPr/>
        </p:nvSpPr>
        <p:spPr>
          <a:xfrm>
            <a:off x="16994007" y="4509380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0A0C0-DB41-4F5A-8E21-94E1DF1C95F5}"/>
              </a:ext>
            </a:extLst>
          </p:cNvPr>
          <p:cNvSpPr txBox="1"/>
          <p:nvPr/>
        </p:nvSpPr>
        <p:spPr>
          <a:xfrm>
            <a:off x="8157882" y="1875317"/>
            <a:ext cx="8068236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es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&amp;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E5C2-AE04-43B1-8BF8-F6DD5E686D11}"/>
              </a:ext>
            </a:extLst>
          </p:cNvPr>
          <p:cNvSpPr txBox="1"/>
          <p:nvPr/>
        </p:nvSpPr>
        <p:spPr>
          <a:xfrm>
            <a:off x="1308847" y="3844354"/>
            <a:ext cx="21766306" cy="602729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In CSS,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classes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and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IDs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can be used to specify styling rules as well.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sz="55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5500" dirty="0"/>
              <a:t>We can then apply these </a:t>
            </a:r>
            <a:r>
              <a:rPr lang="en-US" sz="55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classes</a:t>
            </a:r>
            <a:r>
              <a:rPr lang="en-US" sz="5500" dirty="0"/>
              <a:t> and/or </a:t>
            </a:r>
            <a:r>
              <a:rPr lang="en-US" sz="55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IDs</a:t>
            </a:r>
            <a:r>
              <a:rPr lang="en-US" sz="5500" dirty="0"/>
              <a:t> to any element(s) in our HTML with attributes!</a:t>
            </a:r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sz="5500" dirty="0"/>
          </a:p>
          <a:p>
            <a:pPr marL="685800" marR="0" indent="-6858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Sometimes we </a:t>
            </a:r>
            <a:r>
              <a:rPr kumimoji="0" lang="en-US" sz="5500" b="1" i="1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don’t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want the styles we set to be applied to </a:t>
            </a:r>
            <a:r>
              <a:rPr kumimoji="0" lang="en-US" sz="5500" b="1" i="1" u="sng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all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tags of the same t</a:t>
            </a:r>
            <a:r>
              <a:rPr lang="en-US" sz="5500" i="1" dirty="0"/>
              <a:t>ype.</a:t>
            </a:r>
            <a:endParaRPr kumimoji="0" lang="en-US" sz="5500" b="0" i="1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50A0C0-DB41-4F5A-8E21-94E1DF1C95F5}"/>
              </a:ext>
            </a:extLst>
          </p:cNvPr>
          <p:cNvSpPr txBox="1"/>
          <p:nvPr/>
        </p:nvSpPr>
        <p:spPr>
          <a:xfrm>
            <a:off x="8157882" y="1875317"/>
            <a:ext cx="8068236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 err="1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es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&amp;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DEE5C2-AE04-43B1-8BF8-F6DD5E686D11}"/>
              </a:ext>
            </a:extLst>
          </p:cNvPr>
          <p:cNvSpPr txBox="1"/>
          <p:nvPr/>
        </p:nvSpPr>
        <p:spPr>
          <a:xfrm>
            <a:off x="1846730" y="3675077"/>
            <a:ext cx="9359153" cy="6365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lack Condensed"/>
              </a:rPr>
              <a:t>CLASS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May be used multiple times.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i="1" dirty="0"/>
              <a:t>We can ‘</a:t>
            </a:r>
            <a:r>
              <a:rPr lang="en-US" sz="4400" b="1" i="1" dirty="0"/>
              <a:t>chain</a:t>
            </a:r>
            <a:r>
              <a:rPr lang="en-US" sz="4400" i="1" dirty="0"/>
              <a:t>’ multiple classes on an element.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4400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Style precedence when chaining classes is determined by the </a:t>
            </a:r>
            <a:r>
              <a:rPr lang="en-US" sz="4400" b="1" i="1" u="sng" dirty="0"/>
              <a:t>order of the styles</a:t>
            </a:r>
            <a:r>
              <a:rPr lang="en-US" sz="4400" i="1" u="sng" dirty="0"/>
              <a:t> </a:t>
            </a:r>
            <a:r>
              <a:rPr lang="en-US" sz="4400" dirty="0"/>
              <a:t>on the </a:t>
            </a:r>
            <a:r>
              <a:rPr lang="en-US" sz="4400" b="1" i="1" u="sng" dirty="0"/>
              <a:t>stylesheet</a:t>
            </a:r>
            <a:r>
              <a:rPr lang="en-US" sz="4400" dirty="0"/>
              <a:t>, not the order the classes are chained in.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3C97F-09A5-4A71-858A-CEED49373AF7}"/>
              </a:ext>
            </a:extLst>
          </p:cNvPr>
          <p:cNvSpPr txBox="1"/>
          <p:nvPr/>
        </p:nvSpPr>
        <p:spPr>
          <a:xfrm>
            <a:off x="13178118" y="3675077"/>
            <a:ext cx="9968753" cy="298030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55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Helvetica Neue Black Condensed"/>
              </a:rPr>
              <a:t>ID</a:t>
            </a:r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dirty="0"/>
              <a:t>IDs should only be used </a:t>
            </a:r>
            <a:r>
              <a:rPr lang="en-US" sz="4400" b="1" i="1" u="sng" dirty="0"/>
              <a:t>once</a:t>
            </a:r>
            <a:r>
              <a:rPr lang="en-US" sz="4400" dirty="0"/>
              <a:t> on a page.</a:t>
            </a:r>
            <a:endParaRPr lang="en-US" sz="4400" i="1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endParaRPr lang="en-US" sz="4400" dirty="0"/>
          </a:p>
          <a:p>
            <a:pPr marR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en-US" sz="4400" i="1" dirty="0"/>
              <a:t>Only use one ID on an element.</a:t>
            </a:r>
          </a:p>
        </p:txBody>
      </p:sp>
    </p:spTree>
    <p:extLst>
      <p:ext uri="{BB962C8B-B14F-4D97-AF65-F5344CB8AC3E}">
        <p14:creationId xmlns:p14="http://schemas.microsoft.com/office/powerpoint/2010/main" val="1359036846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CD1C14-30AD-45FC-99A6-209FA78E1786}"/>
              </a:ext>
            </a:extLst>
          </p:cNvPr>
          <p:cNvSpPr txBox="1"/>
          <p:nvPr/>
        </p:nvSpPr>
        <p:spPr>
          <a:xfrm>
            <a:off x="6517342" y="1246655"/>
            <a:ext cx="1134931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Class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7EE0D-F34F-477A-A9F8-4F497F784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418" y="5015715"/>
            <a:ext cx="17300293" cy="2753984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04770489-7FAE-45A1-9799-75B0C39A8F5E}"/>
              </a:ext>
            </a:extLst>
          </p:cNvPr>
          <p:cNvSpPr/>
          <p:nvPr/>
        </p:nvSpPr>
        <p:spPr>
          <a:xfrm>
            <a:off x="11190764" y="3702248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9854-6418-4BF6-9C78-700CBDAAB198}"/>
              </a:ext>
            </a:extLst>
          </p:cNvPr>
          <p:cNvSpPr txBox="1"/>
          <p:nvPr/>
        </p:nvSpPr>
        <p:spPr>
          <a:xfrm>
            <a:off x="4940939" y="3702248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F2FA7-C0E7-4BC9-A1B7-E06D66587A3E}"/>
              </a:ext>
            </a:extLst>
          </p:cNvPr>
          <p:cNvSpPr txBox="1"/>
          <p:nvPr/>
        </p:nvSpPr>
        <p:spPr>
          <a:xfrm>
            <a:off x="14997577" y="3702248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9120C1F-923D-43B0-8B19-2DFD984151FE}"/>
              </a:ext>
            </a:extLst>
          </p:cNvPr>
          <p:cNvSpPr/>
          <p:nvPr/>
        </p:nvSpPr>
        <p:spPr>
          <a:xfrm>
            <a:off x="20346195" y="5748941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C6BA-70EC-4E95-AD14-8CF069AB33EB}"/>
              </a:ext>
            </a:extLst>
          </p:cNvPr>
          <p:cNvSpPr txBox="1"/>
          <p:nvPr/>
        </p:nvSpPr>
        <p:spPr>
          <a:xfrm>
            <a:off x="4877898" y="9698629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BD9DDD-35C7-4AA0-9210-13BB49A49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565" y="8215445"/>
            <a:ext cx="7426094" cy="42539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876C8C-35A0-44F3-AB59-7BA91775A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51" y="4522489"/>
            <a:ext cx="17780374" cy="43108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D1C14-30AD-45FC-99A6-209FA78E1786}"/>
              </a:ext>
            </a:extLst>
          </p:cNvPr>
          <p:cNvSpPr txBox="1"/>
          <p:nvPr/>
        </p:nvSpPr>
        <p:spPr>
          <a:xfrm>
            <a:off x="6517342" y="1246655"/>
            <a:ext cx="11349317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ID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Example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04770489-7FAE-45A1-9799-75B0C39A8F5E}"/>
              </a:ext>
            </a:extLst>
          </p:cNvPr>
          <p:cNvSpPr/>
          <p:nvPr/>
        </p:nvSpPr>
        <p:spPr>
          <a:xfrm>
            <a:off x="11190764" y="3271949"/>
            <a:ext cx="1287532" cy="1287532"/>
          </a:xfrm>
          <a:prstGeom prst="mathPlus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9854-6418-4BF6-9C78-700CBDAAB198}"/>
              </a:ext>
            </a:extLst>
          </p:cNvPr>
          <p:cNvSpPr txBox="1"/>
          <p:nvPr/>
        </p:nvSpPr>
        <p:spPr>
          <a:xfrm>
            <a:off x="4940939" y="3271949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F2FA7-C0E7-4BC9-A1B7-E06D66587A3E}"/>
              </a:ext>
            </a:extLst>
          </p:cNvPr>
          <p:cNvSpPr txBox="1"/>
          <p:nvPr/>
        </p:nvSpPr>
        <p:spPr>
          <a:xfrm>
            <a:off x="14997577" y="3271949"/>
            <a:ext cx="3638938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CSS</a:t>
            </a:r>
          </a:p>
        </p:txBody>
      </p:sp>
      <p:sp>
        <p:nvSpPr>
          <p:cNvPr id="9" name="Equals 8">
            <a:extLst>
              <a:ext uri="{FF2B5EF4-FFF2-40B4-BE49-F238E27FC236}">
                <a16:creationId xmlns:a16="http://schemas.microsoft.com/office/drawing/2014/main" id="{39120C1F-923D-43B0-8B19-2DFD984151FE}"/>
              </a:ext>
            </a:extLst>
          </p:cNvPr>
          <p:cNvSpPr/>
          <p:nvPr/>
        </p:nvSpPr>
        <p:spPr>
          <a:xfrm>
            <a:off x="20238619" y="6034123"/>
            <a:ext cx="1287532" cy="1287532"/>
          </a:xfrm>
          <a:prstGeom prst="mathEqual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95C6BA-70EC-4E95-AD14-8CF069AB33EB}"/>
              </a:ext>
            </a:extLst>
          </p:cNvPr>
          <p:cNvSpPr txBox="1"/>
          <p:nvPr/>
        </p:nvSpPr>
        <p:spPr>
          <a:xfrm>
            <a:off x="6517342" y="10750376"/>
            <a:ext cx="5347330" cy="12875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CONTENT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5AAB3D-14B3-4AFC-A00B-F4BA0278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1250" y="9422467"/>
            <a:ext cx="6810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7784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5969424" y="631545"/>
            <a:ext cx="12433300" cy="189730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796925">
              <a:defRPr>
                <a:solidFill>
                  <a:srgbClr val="DCDEE0"/>
                </a:solidFill>
                <a:latin typeface="Adobe Naskh"/>
                <a:ea typeface="Adobe Naskh"/>
                <a:cs typeface="Adobe Naskh"/>
                <a:sym typeface="Adobe Naskh"/>
              </a:defRPr>
            </a:lvl1pPr>
          </a:lstStyle>
          <a:p>
            <a:r>
              <a:rPr b="1" dirty="0">
                <a:latin typeface="Helvetica Neue Black Condensed"/>
                <a:cs typeface="+mn-lt"/>
              </a:rPr>
              <a:t>Basic </a:t>
            </a:r>
            <a:r>
              <a:rPr b="1" dirty="0">
                <a:solidFill>
                  <a:schemeClr val="accent3"/>
                </a:solidFill>
                <a:latin typeface="Helvetica Neue Black Condensed"/>
                <a:cs typeface="+mn-lt"/>
              </a:rPr>
              <a:t>page</a:t>
            </a:r>
            <a:r>
              <a:rPr b="1" dirty="0">
                <a:latin typeface="Helvetica Neue Black Condensed"/>
                <a:cs typeface="+mn-lt"/>
              </a:rPr>
              <a:t> structure</a:t>
            </a:r>
            <a:r>
              <a:rPr lang="en-US" b="1" dirty="0">
                <a:latin typeface="Helvetica Neue Black Condensed"/>
                <a:cs typeface="+mn-lt"/>
              </a:rPr>
              <a:t>:</a:t>
            </a:r>
            <a:endParaRPr b="1" dirty="0">
              <a:latin typeface="Helvetica Neue Black Condensed"/>
              <a:cs typeface="+mn-lt"/>
            </a:endParaRPr>
          </a:p>
        </p:txBody>
      </p:sp>
      <p:sp>
        <p:nvSpPr>
          <p:cNvPr id="233" name="Shape 233"/>
          <p:cNvSpPr>
            <a:spLocks noGrp="1"/>
          </p:cNvSpPr>
          <p:nvPr>
            <p:ph type="body" idx="1"/>
          </p:nvPr>
        </p:nvSpPr>
        <p:spPr>
          <a:xfrm>
            <a:off x="2680547" y="2804623"/>
            <a:ext cx="9133840" cy="988405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&lt;!DOCTYPE html&gt;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&lt;html&gt;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&lt;head&gt; 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	&lt;title&gt;&lt;/title&gt;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&lt;/head&gt;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	&lt;/body&gt;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lang="en-US" sz="5500" b="1" dirty="0"/>
              <a:t>&lt;/html&gt;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69614" y="2804623"/>
            <a:ext cx="10165926" cy="9582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&lt;!DOCTYPE html&gt;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declaration defines this document to be HTML5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&lt;html&gt;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is the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root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element of an HTML page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&lt;head&gt;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contains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meta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information about the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&lt;title&gt;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specifies a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title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for the document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+mn-lt"/>
              <a:sym typeface="Helvetica Neue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The </a:t>
            </a:r>
            <a:r>
              <a:rPr lang="en-US" sz="4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&lt;body&gt;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 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element contains the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visible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page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 </a:t>
            </a:r>
            <a:r>
              <a:rPr lang="en-US" sz="4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Helvetica Neue"/>
                <a:cs typeface="+mn-lt"/>
                <a:sym typeface="Helvetica Neue"/>
              </a:rPr>
              <a:t>content</a:t>
            </a:r>
            <a:endParaRPr lang="en-US" sz="4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803B39F-6ED8-4479-972C-3B18323C8800}"/>
              </a:ext>
            </a:extLst>
          </p:cNvPr>
          <p:cNvCxnSpPr>
            <a:cxnSpLocks/>
          </p:cNvCxnSpPr>
          <p:nvPr/>
        </p:nvCxnSpPr>
        <p:spPr>
          <a:xfrm>
            <a:off x="3047365" y="5004871"/>
            <a:ext cx="0" cy="6899262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EE224-E6BB-48AD-BF85-84CB93D0B582}"/>
              </a:ext>
            </a:extLst>
          </p:cNvPr>
          <p:cNvCxnSpPr>
            <a:cxnSpLocks/>
          </p:cNvCxnSpPr>
          <p:nvPr/>
        </p:nvCxnSpPr>
        <p:spPr>
          <a:xfrm>
            <a:off x="3758564" y="6112933"/>
            <a:ext cx="0" cy="20489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D386D13-B3F0-400E-8742-5047462B9682}"/>
              </a:ext>
            </a:extLst>
          </p:cNvPr>
          <p:cNvCxnSpPr>
            <a:cxnSpLocks/>
          </p:cNvCxnSpPr>
          <p:nvPr/>
        </p:nvCxnSpPr>
        <p:spPr>
          <a:xfrm>
            <a:off x="3758564" y="10024533"/>
            <a:ext cx="0" cy="6773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1473200" y="1871132"/>
            <a:ext cx="21437600" cy="374226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 defTabSz="817245"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sz="7700" b="1" dirty="0">
                <a:latin typeface="Helvetica Neue Black Condensed"/>
                <a:cs typeface="+mn-lt"/>
              </a:rPr>
              <a:t>Don’t forge</a:t>
            </a:r>
            <a:r>
              <a:rPr lang="en-US" sz="7700" b="1" dirty="0">
                <a:latin typeface="Helvetica Neue Black Condensed"/>
                <a:cs typeface="+mn-lt"/>
              </a:rPr>
              <a:t>t!</a:t>
            </a:r>
            <a:br>
              <a:rPr lang="en-US" sz="7700" b="1" dirty="0">
                <a:latin typeface="Helvetica Neue Black Condensed"/>
                <a:cs typeface="+mn-lt"/>
              </a:rPr>
            </a:br>
            <a:r>
              <a:rPr sz="7700" dirty="0">
                <a:latin typeface="Helvetica Neue Black Condensed"/>
                <a:cs typeface="+mn-lt"/>
              </a:rPr>
              <a:t> </a:t>
            </a:r>
            <a:r>
              <a:rPr lang="en-US" sz="7700" i="1" dirty="0">
                <a:latin typeface="Helvetica Neue Black Condensed"/>
                <a:cs typeface="+mn-lt"/>
              </a:rPr>
              <a:t>T</a:t>
            </a:r>
            <a:r>
              <a:rPr sz="7700" i="1" dirty="0">
                <a:latin typeface="Helvetica Neue Black Condensed"/>
                <a:cs typeface="+mn-lt"/>
              </a:rPr>
              <a:t>he</a:t>
            </a:r>
            <a:r>
              <a:rPr sz="7700" dirty="0">
                <a:latin typeface="Helvetica Neue Black Condensed"/>
                <a:cs typeface="+mn-lt"/>
              </a:rPr>
              <a:t> </a:t>
            </a:r>
            <a:r>
              <a:rPr sz="7700" b="1" dirty="0">
                <a:solidFill>
                  <a:schemeClr val="accent3"/>
                </a:solidFill>
                <a:latin typeface="Helvetica Neue Black Condensed"/>
                <a:ea typeface="Helvetica Neue Bold Condensed"/>
                <a:cs typeface="+mn-lt"/>
                <a:sym typeface="Helvetica Neue Bold Condensed"/>
              </a:rPr>
              <a:t>&lt;head&gt;</a:t>
            </a:r>
            <a:r>
              <a:rPr sz="7700" b="1" dirty="0">
                <a:latin typeface="Helvetica Neue Black Condensed"/>
                <a:cs typeface="+mn-lt"/>
              </a:rPr>
              <a:t> </a:t>
            </a:r>
            <a:r>
              <a:rPr sz="7700" i="1" dirty="0">
                <a:latin typeface="Helvetica Neue Black Condensed"/>
                <a:cs typeface="+mn-lt"/>
              </a:rPr>
              <a:t>is just information </a:t>
            </a:r>
            <a:br>
              <a:rPr lang="en-US" sz="7700" i="1" dirty="0">
                <a:latin typeface="Helvetica Neue Black Condensed"/>
                <a:cs typeface="+mn-lt"/>
              </a:rPr>
            </a:br>
            <a:r>
              <a:rPr sz="7700" i="1" dirty="0">
                <a:latin typeface="Helvetica Neue Black Condensed"/>
                <a:cs typeface="+mn-lt"/>
              </a:rPr>
              <a:t>we want to tell the browser</a:t>
            </a:r>
          </a:p>
        </p:txBody>
      </p:sp>
      <p:sp>
        <p:nvSpPr>
          <p:cNvPr id="2" name="Shape 235"/>
          <p:cNvSpPr>
            <a:spLocks noGrp="1"/>
          </p:cNvSpPr>
          <p:nvPr/>
        </p:nvSpPr>
        <p:spPr>
          <a:xfrm>
            <a:off x="3293533" y="6578600"/>
            <a:ext cx="17796933" cy="4089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00" b="0" i="0" u="none" strike="noStrike" cap="none" spc="0" baseline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cs typeface="+mn-lt"/>
              </a:rPr>
              <a:t>We </a:t>
            </a:r>
            <a:r>
              <a:rPr lang="en-US" sz="5500" i="1" dirty="0">
                <a:cs typeface="+mn-lt"/>
              </a:rPr>
              <a:t>don't</a:t>
            </a:r>
            <a:r>
              <a:rPr lang="en-US" sz="5500" dirty="0">
                <a:cs typeface="+mn-lt"/>
              </a:rPr>
              <a:t> want to put any visible content in the </a:t>
            </a:r>
            <a:r>
              <a:rPr lang="en-US" sz="5500" b="1" dirty="0">
                <a:solidFill>
                  <a:schemeClr val="accent3"/>
                </a:solidFill>
                <a:cs typeface="+mn-lt"/>
              </a:rPr>
              <a:t>&lt;head&gt;</a:t>
            </a:r>
            <a:r>
              <a:rPr lang="en-US" sz="5500" b="1" dirty="0">
                <a:cs typeface="+mn-lt"/>
              </a:rPr>
              <a:t> </a:t>
            </a:r>
            <a:r>
              <a:rPr lang="en-US" sz="5500" dirty="0">
                <a:cs typeface="+mn-lt"/>
              </a:rPr>
              <a:t>section.</a:t>
            </a:r>
          </a:p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endParaRPr lang="en-US" sz="5500" dirty="0">
              <a:cs typeface="+mn-lt"/>
            </a:endParaRPr>
          </a:p>
          <a:p>
            <a:pPr marL="685800" indent="-685800" defTabSz="817245">
              <a:buFont typeface="Arial" panose="020B0604020202020204" pitchFamily="34" charset="0"/>
              <a:buChar char="•"/>
              <a:defRPr sz="9900">
                <a:effectLst>
                  <a:outerShdw blurRad="50292" dist="37719" dir="5400000" rotWithShape="0">
                    <a:srgbClr val="000000"/>
                  </a:outerShdw>
                </a:effectLst>
              </a:defRPr>
            </a:pPr>
            <a:r>
              <a:rPr lang="en-US" sz="5500" dirty="0">
                <a:cs typeface="+mn-lt"/>
              </a:rPr>
              <a:t>Things that we want to be </a:t>
            </a:r>
            <a:r>
              <a:rPr lang="en-US" sz="5500" i="1" dirty="0">
                <a:cs typeface="+mn-lt"/>
              </a:rPr>
              <a:t>visible</a:t>
            </a:r>
            <a:r>
              <a:rPr lang="en-US" sz="5500" dirty="0">
                <a:cs typeface="+mn-lt"/>
              </a:rPr>
              <a:t> on the page belong in the </a:t>
            </a:r>
            <a:r>
              <a:rPr lang="en-US" sz="5500" b="1" dirty="0">
                <a:solidFill>
                  <a:schemeClr val="accent3"/>
                </a:solidFill>
                <a:cs typeface="+mn-lt"/>
              </a:rPr>
              <a:t>&lt;body&gt;</a:t>
            </a:r>
            <a:r>
              <a:rPr lang="en-US" sz="5500" b="1" dirty="0">
                <a:cs typeface="+mn-lt"/>
              </a:rPr>
              <a:t> </a:t>
            </a:r>
            <a:r>
              <a:rPr lang="en-US" sz="5500" dirty="0">
                <a:cs typeface="+mn-lt"/>
              </a:rPr>
              <a:t>section.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3234267" y="6078644"/>
            <a:ext cx="7864899" cy="45815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&lt;head&gt; </a:t>
            </a:r>
          </a:p>
          <a:p>
            <a:pPr marL="0" lvl="1" indent="1477010" defTabSz="698500">
              <a:spcBef>
                <a:spcPts val="3500"/>
              </a:spcBef>
              <a:buSzTx/>
              <a:buNone/>
              <a:defRPr sz="7000">
                <a:solidFill>
                  <a:schemeClr val="accent3">
                    <a:satOff val="18648"/>
                    <a:lumOff val="5971"/>
                  </a:schemeClr>
                </a:solidFill>
              </a:defRPr>
            </a:pPr>
            <a:r>
              <a:rPr sz="5500" b="1" dirty="0"/>
              <a:t>&lt;title&gt;Demo&lt;/title&gt;</a:t>
            </a:r>
          </a:p>
          <a:p>
            <a:pPr marL="0" indent="0" defTabSz="698500">
              <a:spcBef>
                <a:spcPts val="3500"/>
              </a:spcBef>
              <a:buSzTx/>
              <a:buNone/>
              <a:defRPr sz="7000"/>
            </a:pPr>
            <a:r>
              <a:rPr sz="5500" b="1" dirty="0"/>
              <a:t>&lt;/head&gt;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2381885" y="950032"/>
            <a:ext cx="19620230" cy="416524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One exception: the 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&lt;title&gt;</a:t>
            </a:r>
            <a:r>
              <a:rPr kumimoji="0" lang="en-US" sz="77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 tag</a:t>
            </a:r>
          </a:p>
          <a:p>
            <a:endParaRPr kumimoji="0" lang="en-US" sz="77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Helvetica Neue Black Condensed"/>
              <a:sym typeface="Helvetica Neue Light"/>
            </a:endParaRPr>
          </a:p>
          <a:p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This is a tag that belongs in the 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&lt;head&gt;</a:t>
            </a:r>
            <a:r>
              <a:rPr kumimoji="0" lang="en-US" sz="55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section that will be </a:t>
            </a:r>
            <a:r>
              <a:rPr lang="en-US" sz="5500" dirty="0"/>
              <a:t>visible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</a:t>
            </a:r>
            <a:r>
              <a:rPr kumimoji="0" lang="en-US" sz="55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somewhere</a:t>
            </a:r>
            <a:r>
              <a:rPr kumimoji="0" lang="en-US" sz="5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 on the page.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13284836" y="7872518"/>
            <a:ext cx="8526145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*</a:t>
            </a:r>
            <a:r>
              <a:rPr kumimoji="0" lang="en-US" sz="5800" b="0" i="1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rPr>
              <a:t>Where will this appear?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6D7187-B7D4-40E3-BBE4-A63C8CC2B8DD}"/>
              </a:ext>
            </a:extLst>
          </p:cNvPr>
          <p:cNvCxnSpPr>
            <a:cxnSpLocks/>
          </p:cNvCxnSpPr>
          <p:nvPr/>
        </p:nvCxnSpPr>
        <p:spPr>
          <a:xfrm>
            <a:off x="3606164" y="7366000"/>
            <a:ext cx="0" cy="2048933"/>
          </a:xfrm>
          <a:prstGeom prst="line">
            <a:avLst/>
          </a:prstGeom>
          <a:noFill/>
          <a:ln w="28575" cap="flat" cmpd="dbl">
            <a:solidFill>
              <a:schemeClr val="tx1"/>
            </a:solidFill>
            <a:prstDash val="sysDash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20"/>
          <p:cNvPicPr>
            <a:picLocks noChangeAspect="1"/>
          </p:cNvPicPr>
          <p:nvPr/>
        </p:nvPicPr>
        <p:blipFill>
          <a:blip r:embed="rId2"/>
          <a:srcRect l="-368" b="39724"/>
          <a:stretch>
            <a:fillRect/>
          </a:stretch>
        </p:blipFill>
        <p:spPr>
          <a:xfrm>
            <a:off x="1057910" y="2580005"/>
            <a:ext cx="22186900" cy="5156835"/>
          </a:xfrm>
          <a:prstGeom prst="roundRect">
            <a:avLst/>
          </a:prstGeom>
          <a:ln w="28575" cmpd="sng">
            <a:solidFill>
              <a:schemeClr val="bg2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Up Arrow 4"/>
          <p:cNvSpPr/>
          <p:nvPr/>
        </p:nvSpPr>
        <p:spPr>
          <a:xfrm>
            <a:off x="6274435" y="3804285"/>
            <a:ext cx="1371600" cy="5066030"/>
          </a:xfrm>
          <a:prstGeom prst="upArrow">
            <a:avLst/>
          </a:prstGeom>
          <a:solidFill>
            <a:schemeClr val="accent3"/>
          </a:solidFill>
          <a:ln w="79375" cap="flat" cmpd="sng">
            <a:solidFill>
              <a:schemeClr val="tx2">
                <a:lumMod val="10000"/>
              </a:schemeClr>
            </a:solidFill>
            <a:prstDash val="sysDot"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5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50800" dist="38100" dir="5400000" rotWithShape="0">
                  <a:srgbClr val="000000"/>
                </a:outerShdw>
              </a:effectLst>
              <a:uFillTx/>
              <a:latin typeface="+mn-lt"/>
              <a:ea typeface="+mn-ea"/>
              <a:cs typeface="+mn-cs"/>
              <a:sym typeface="Helvetica Neue Light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442585" y="9026208"/>
            <a:ext cx="3648710" cy="9937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5800" b="1" i="0" u="none" strike="noStrike" cap="none" spc="0" normalizeH="0" baseline="0" dirty="0">
                <a:ln>
                  <a:noFill/>
                </a:ln>
                <a:solidFill>
                  <a:schemeClr val="accent3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Helvetica Neue Black Condensed"/>
                <a:sym typeface="Helvetica Neue Light"/>
              </a:rPr>
              <a:t>Here it is!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8737</TotalTime>
  <Words>2521</Words>
  <Application>Microsoft Macintosh PowerPoint</Application>
  <PresentationFormat>Custom</PresentationFormat>
  <Paragraphs>345</Paragraphs>
  <Slides>54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54</vt:i4>
      </vt:variant>
    </vt:vector>
  </HeadingPairs>
  <TitlesOfParts>
    <vt:vector size="70" baseType="lpstr">
      <vt:lpstr>Arial</vt:lpstr>
      <vt:lpstr>Helvetica Neue</vt:lpstr>
      <vt:lpstr>Helvetica Neue Black Condensed</vt:lpstr>
      <vt:lpstr>Helvetica Neue Bold Condensed</vt:lpstr>
      <vt:lpstr>Helvetica Neue Light</vt:lpstr>
      <vt:lpstr>Helvetica Neue Thin</vt:lpstr>
      <vt:lpstr>Industrial</vt:lpstr>
      <vt:lpstr>2_Industrial</vt:lpstr>
      <vt:lpstr>3_Industrial</vt:lpstr>
      <vt:lpstr>4_Industrial</vt:lpstr>
      <vt:lpstr>5_Industrial</vt:lpstr>
      <vt:lpstr>6_Industrial</vt:lpstr>
      <vt:lpstr>7_Industrial</vt:lpstr>
      <vt:lpstr>9_Industrial</vt:lpstr>
      <vt:lpstr>8_Industrial</vt:lpstr>
      <vt:lpstr>10_Industrial</vt:lpstr>
      <vt:lpstr>presents  HTML &amp; CSS</vt:lpstr>
      <vt:lpstr>PowerPoint Presentation</vt:lpstr>
      <vt:lpstr>PowerPoint Presentation</vt:lpstr>
      <vt:lpstr>HTML is a markup language</vt:lpstr>
      <vt:lpstr>&lt;p&gt;Here is another tag!&lt;/p&gt;</vt:lpstr>
      <vt:lpstr>Basic page structure:</vt:lpstr>
      <vt:lpstr>Don’t forget!  The &lt;head&gt; is just information  we want to tell the browser</vt:lpstr>
      <vt:lpstr>PowerPoint Presentation</vt:lpstr>
      <vt:lpstr>PowerPoint Presentation</vt:lpstr>
      <vt:lpstr>Basic &lt;head&gt; structure:</vt:lpstr>
      <vt:lpstr>PowerPoint Presentation</vt:lpstr>
      <vt:lpstr>Styling text with tags:</vt:lpstr>
      <vt:lpstr>What would we need to make a table?</vt:lpstr>
      <vt:lpstr>Table Syntax</vt:lpstr>
      <vt:lpstr>Where did the borders go?</vt:lpstr>
      <vt:lpstr>Once, tables were much more widely used  (especially for layouts) </vt:lpstr>
      <vt:lpstr>Semantic elements have similar-sounding names &amp; descriptions</vt:lpstr>
      <vt:lpstr>PowerPoint Presentation</vt:lpstr>
      <vt:lpstr>You can set properties of elements by giving them attributes.</vt:lpstr>
      <vt:lpstr>&lt;a href=“https://www.google.com”&gt; Google &lt;/a&gt;</vt:lpstr>
      <vt:lpstr>&lt;a href=“#jump_to_topic”&gt; Jump to the topic &lt;/a&gt;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&lt;div&gt; is used for large blocks of code and has line breaks (creates a new line after it). </vt:lpstr>
      <vt:lpstr>PowerPoint Presentation</vt:lpstr>
      <vt:lpstr>Block-Level Elements</vt:lpstr>
      <vt:lpstr>Inline Elements</vt:lpstr>
      <vt:lpstr>Commenting Code</vt:lpstr>
      <vt:lpstr>Best Practices</vt:lpstr>
      <vt:lpstr>Where do we put that other stuff?</vt:lpstr>
      <vt:lpstr>Want to start using Javascript and CSS on your pages?</vt:lpstr>
      <vt:lpstr>For Internal Styles:</vt:lpstr>
      <vt:lpstr>For External Styles:</vt:lpstr>
      <vt:lpstr>For Internal Scripts:</vt:lpstr>
      <vt:lpstr>For External Scripts:</vt:lpstr>
      <vt:lpstr> We always want to load CSS first (in the head) and Javascript last (bottom of body).  This allows images and other assets to load faster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utilize the box-model when visualizing the space taken up by an element.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presents HTML and CSS</dc:title>
  <dc:creator/>
  <cp:lastModifiedBy>Rebecca Moeller</cp:lastModifiedBy>
  <cp:revision>197</cp:revision>
  <dcterms:created xsi:type="dcterms:W3CDTF">2020-02-24T14:15:00Z</dcterms:created>
  <dcterms:modified xsi:type="dcterms:W3CDTF">2022-07-21T19:58:28Z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1033-11.2.0.8342</vt:lpwstr>
  </property>
</Properties>
</file>